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</p:sldIdLst>
  <p:sldSz cy="5143500" cx="9144000"/>
  <p:notesSz cx="6858000" cy="9144000"/>
  <p:embeddedFontLst>
    <p:embeddedFont>
      <p:font typeface="Roboto Slab"/>
      <p:regular r:id="rId123"/>
      <p:bold r:id="rId124"/>
    </p:embeddedFont>
    <p:embeddedFont>
      <p:font typeface="Raleway"/>
      <p:regular r:id="rId125"/>
      <p:bold r:id="rId126"/>
      <p:italic r:id="rId127"/>
      <p:boldItalic r:id="rId128"/>
    </p:embeddedFont>
    <p:embeddedFont>
      <p:font typeface="Roboto"/>
      <p:regular r:id="rId129"/>
      <p:bold r:id="rId130"/>
      <p:italic r:id="rId131"/>
      <p:boldItalic r:id="rId132"/>
    </p:embeddedFont>
    <p:embeddedFont>
      <p:font typeface="Lato"/>
      <p:regular r:id="rId133"/>
      <p:bold r:id="rId134"/>
      <p:italic r:id="rId135"/>
      <p:boldItalic r:id="rId136"/>
    </p:embeddedFont>
    <p:embeddedFont>
      <p:font typeface="Charm"/>
      <p:regular r:id="rId137"/>
      <p:bold r:id="rId138"/>
    </p:embeddedFont>
    <p:embeddedFont>
      <p:font typeface="Pathway Gothic One"/>
      <p:regular r:id="rId139"/>
    </p:embeddedFont>
    <p:embeddedFont>
      <p:font typeface="Old Standard TT"/>
      <p:regular r:id="rId140"/>
      <p:bold r:id="rId141"/>
      <p:italic r:id="rId142"/>
    </p:embeddedFont>
    <p:embeddedFont>
      <p:font typeface="Open Sans"/>
      <p:regular r:id="rId143"/>
      <p:bold r:id="rId144"/>
      <p:italic r:id="rId145"/>
      <p:boldItalic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C1ED31-220E-44F2-8742-41BDD5B613F2}">
  <a:tblStyle styleId="{7CC1ED31-220E-44F2-8742-41BDD5B613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font" Target="fonts/Roboto-regular.fntdata"/><Relationship Id="rId128" Type="http://schemas.openxmlformats.org/officeDocument/2006/relationships/font" Target="fonts/Raleway-boldItalic.fntdata"/><Relationship Id="rId127" Type="http://schemas.openxmlformats.org/officeDocument/2006/relationships/font" Target="fonts/Raleway-italic.fntdata"/><Relationship Id="rId126" Type="http://schemas.openxmlformats.org/officeDocument/2006/relationships/font" Target="fonts/Raleway-bold.fntdata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font" Target="fonts/Raleway-regular.fntdata"/><Relationship Id="rId29" Type="http://schemas.openxmlformats.org/officeDocument/2006/relationships/slide" Target="slides/slide21.xml"/><Relationship Id="rId124" Type="http://schemas.openxmlformats.org/officeDocument/2006/relationships/font" Target="fonts/RobotoSlab-bold.fntdata"/><Relationship Id="rId123" Type="http://schemas.openxmlformats.org/officeDocument/2006/relationships/font" Target="fonts/RobotoSlab-regular.fntdata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43" Type="http://schemas.openxmlformats.org/officeDocument/2006/relationships/font" Target="fonts/OpenSans-regular.fntdata"/><Relationship Id="rId142" Type="http://schemas.openxmlformats.org/officeDocument/2006/relationships/font" Target="fonts/OldStandardTT-italic.fntdata"/><Relationship Id="rId141" Type="http://schemas.openxmlformats.org/officeDocument/2006/relationships/font" Target="fonts/OldStandardTT-bold.fntdata"/><Relationship Id="rId140" Type="http://schemas.openxmlformats.org/officeDocument/2006/relationships/font" Target="fonts/OldStandardT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146" Type="http://schemas.openxmlformats.org/officeDocument/2006/relationships/font" Target="fonts/OpenSans-boldItalic.fntdata"/><Relationship Id="rId7" Type="http://schemas.openxmlformats.org/officeDocument/2006/relationships/slideMaster" Target="slideMasters/slideMaster3.xml"/><Relationship Id="rId145" Type="http://schemas.openxmlformats.org/officeDocument/2006/relationships/font" Target="fonts/OpenSans-italic.fntdata"/><Relationship Id="rId8" Type="http://schemas.openxmlformats.org/officeDocument/2006/relationships/notesMaster" Target="notesMasters/notesMaster1.xml"/><Relationship Id="rId144" Type="http://schemas.openxmlformats.org/officeDocument/2006/relationships/font" Target="fonts/OpenSans-bold.fntdata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PathwayGothicOne-regular.fntdata"/><Relationship Id="rId138" Type="http://schemas.openxmlformats.org/officeDocument/2006/relationships/font" Target="fonts/Charm-bold.fntdata"/><Relationship Id="rId137" Type="http://schemas.openxmlformats.org/officeDocument/2006/relationships/font" Target="fonts/Charm-regular.fntdata"/><Relationship Id="rId132" Type="http://schemas.openxmlformats.org/officeDocument/2006/relationships/font" Target="fonts/Roboto-boldItalic.fntdata"/><Relationship Id="rId131" Type="http://schemas.openxmlformats.org/officeDocument/2006/relationships/font" Target="fonts/Roboto-italic.fntdata"/><Relationship Id="rId130" Type="http://schemas.openxmlformats.org/officeDocument/2006/relationships/font" Target="fonts/Roboto-bold.fntdata"/><Relationship Id="rId136" Type="http://schemas.openxmlformats.org/officeDocument/2006/relationships/font" Target="fonts/Lato-boldItalic.fntdata"/><Relationship Id="rId135" Type="http://schemas.openxmlformats.org/officeDocument/2006/relationships/font" Target="fonts/Lato-italic.fntdata"/><Relationship Id="rId134" Type="http://schemas.openxmlformats.org/officeDocument/2006/relationships/font" Target="fonts/Lato-bold.fntdata"/><Relationship Id="rId133" Type="http://schemas.openxmlformats.org/officeDocument/2006/relationships/font" Target="fonts/Lato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c540c0e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c540c0e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8e5764b3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8e5764b3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g22c540c0eb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9" name="Google Shape;4579;g22c540c0eb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22c540c0eb5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22c540c0eb5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239861dfb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239861dfb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5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g238e5764b3d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7" name="Google Shape;4597;g238e5764b3d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g21d8bf230b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3" name="Google Shape;4603;g21d8bf230b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g238e5764b3d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9" name="Google Shape;4609;g238e5764b3d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g238e5764b3d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6" name="Google Shape;4616;g238e5764b3d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238e5764b3d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238e5764b3d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g238e5764b3d_0_2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8" name="Google Shape;4628;g238e5764b3d_0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238e5764b3d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238e5764b3d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8e5764b3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8e5764b3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g238e5764b3d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0" name="Google Shape;4640;g238e5764b3d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3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g21d8bf230b8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5" name="Google Shape;4645;g21d8bf230b8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8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g21d8bf230b8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0" name="Google Shape;4650;g21d8bf230b8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g21d8bf230b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Google Shape;4656;g21d8bf230b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238e5764b3d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238e5764b3d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8e5764b3d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38e5764b3d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38e5764b3d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38e5764b3d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38e5764b3d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38e5764b3d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38e5764b3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38e5764b3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38e5764b3d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38e5764b3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38e5764b3d_0_10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38e5764b3d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38e5764b3d_0_12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38e5764b3d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38e5764b3d_0_1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38e5764b3d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8e5764b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8e5764b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38e5764b3d_0_13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38e5764b3d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38e5764b3d_1_5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38e5764b3d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38e5764b3d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38e5764b3d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38e5764b3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38e5764b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1d8bf230b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1d8bf230b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1d8bf230b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1d8bf230b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1d8bf230b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1d8bf230b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1d8bf230b8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1d8bf230b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38e5764b3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38e5764b3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38e5764b3d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38e5764b3d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8e5764b3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8e5764b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38e5764b3d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38e5764b3d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39744c9a3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39744c9a3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38e5764b3d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38e5764b3d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38e5764b3d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38e5764b3d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1d8bf230b8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1d8bf230b8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1d8bf230b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21d8bf230b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1d8bf230b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1d8bf230b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1d8bf230b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1d8bf230b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38e5764b3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238e5764b3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39744c9a3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39744c9a3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d8bf230b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d8bf230b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239744c9a3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239744c9a3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39744c9a37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39744c9a37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39744c9a3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39744c9a3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39744c9a3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39744c9a3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39744c9a3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39744c9a3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239744c9a3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239744c9a3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39744c9a37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39744c9a37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39744c9a3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39744c9a3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38e5764b3d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38e5764b3d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38e5764b3d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38e5764b3d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d8bf230b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d8bf230b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39744c9a37_0_1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39744c9a37_0_1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38e5764b3d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38e5764b3d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39744c9a3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39744c9a3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39744c9a37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39744c9a37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39744c9a3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39744c9a3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239744c9a37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239744c9a37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39744c9a37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39744c9a37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38e5764b3d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38e5764b3d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1d8bf230b8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21d8bf230b8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1d8bf230b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1d8bf230b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8e5764b3d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8e5764b3d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1d8bf230b8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1d8bf230b8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1d8bf230b8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21d8bf230b8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1d8bf230b8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21d8bf230b8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21d8bf230b8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21d8bf230b8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1d8bf230b8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21d8bf230b8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21d8bf230b8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21d8bf230b8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239744c9a37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239744c9a37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239744c9a37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239744c9a37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239744c9a37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239744c9a37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239744c9a37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239744c9a37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8e5764b3d_1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38e5764b3d_1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239744c9a37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239744c9a37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239744c9a37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" name="Google Shape;2855;g239744c9a37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g238e5764b3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" name="Google Shape;2956;g238e5764b3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238e5764b3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238e5764b3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239750fa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239750fa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238e5764b3d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238e5764b3d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238e5764b3d_0_3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238e5764b3d_0_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238e5764b3d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238e5764b3d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238e5764b3d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5" name="Google Shape;3405;g238e5764b3d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21d8bf230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21d8bf230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8e5764b3d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38e5764b3d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238e5764b3d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238e5764b3d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238e5764b3d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238e5764b3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21d8bf230b8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3" name="Google Shape;3563;g21d8bf230b8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g239750fa5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1" name="Google Shape;3591;g239750fa5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238e5764b3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238e5764b3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g238e5764b3d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3" name="Google Shape;3723;g238e5764b3d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238e5764b3d_0_3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0" name="Google Shape;3800;g238e5764b3d_0_3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238e5764b3d_0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9" name="Google Shape;3879;g238e5764b3d_0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238e5764b3d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0" name="Google Shape;3960;g238e5764b3d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239744c9a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239744c9a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d8bf23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d8bf23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239744c9a3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239744c9a3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21d8bf230b8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21d8bf230b8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239750fa5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239750fa5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g238e5764b3d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9" name="Google Shape;4479;g238e5764b3d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238e5764b3d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7" name="Google Shape;4487;g238e5764b3d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4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g238e5764b3d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6" name="Google Shape;4526;g238e5764b3d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238e5764b3d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238e5764b3d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g22c540c0eb5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1" name="Google Shape;4561;g22c540c0eb5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239861dfb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239861dfb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21d8bf230b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3" name="Google Shape;4573;g21d8bf230b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Google Shape;9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103" name="Google Shape;103;p1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111" name="Google Shape;111;p15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114" name="Google Shape;114;p15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115" name="Google Shape;115;p15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118" name="Google Shape;118;p15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5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9" name="Google Shape;12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7" name="Google Shape;13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6" name="Google Shape;14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63" name="Google Shape;163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0" name="Google Shape;17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77" name="Google Shape;177;p24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0" name="Google Shape;18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0" name="Google Shape;19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1" name="Google Shape;20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4" name="Google Shape;214;p30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215" name="Google Shape;215;p30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3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3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7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7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49" name="Google Shape;249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1" Type="http://schemas.openxmlformats.org/officeDocument/2006/relationships/hyperlink" Target="https://aclanthology.org/N18-1074.pdf" TargetMode="External"/><Relationship Id="rId10" Type="http://schemas.openxmlformats.org/officeDocument/2006/relationships/hyperlink" Target="https://arxiv.org/abs/1705.03551" TargetMode="External"/><Relationship Id="rId13" Type="http://schemas.openxmlformats.org/officeDocument/2006/relationships/hyperlink" Target="https://hadyelsahar.github.io/t-rex/paper.pdf" TargetMode="External"/><Relationship Id="rId12" Type="http://schemas.openxmlformats.org/officeDocument/2006/relationships/hyperlink" Target="http://nlp.cs.washington.edu/zeroshot/zerosho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arxiv.org/pdf/2009.02252.pdf" TargetMode="External"/><Relationship Id="rId4" Type="http://schemas.openxmlformats.org/officeDocument/2006/relationships/hyperlink" Target="https://arxiv.org/pdf/2005.11401.pdf" TargetMode="External"/><Relationship Id="rId9" Type="http://schemas.openxmlformats.org/officeDocument/2006/relationships/hyperlink" Target="https://nlp.stanford.edu/pubs/yang2018hotpotqa.pdf" TargetMode="External"/><Relationship Id="rId15" Type="http://schemas.openxmlformats.org/officeDocument/2006/relationships/hyperlink" Target="https://arxiv.org/pdf/2211.16716.pdf" TargetMode="External"/><Relationship Id="rId14" Type="http://schemas.openxmlformats.org/officeDocument/2006/relationships/hyperlink" Target="https://orbilu.uni.lu/bitstream/10993/51182/1/AASB-RE22-CRV.pdf" TargetMode="External"/><Relationship Id="rId17" Type="http://schemas.openxmlformats.org/officeDocument/2006/relationships/hyperlink" Target="https://watermark.silverchair.com/tacl_a_00276.pdf?token=AQECAHi208BE49Ooan9kkhW_Ercy7Dm3ZL_9Cf3qfKAc485ysgAAAr0wggK5BgkqhkiG9w0BBwagggKqMIICpgIBADCCAp8GCSqGSIb3DQEHATAeBglghkgBZQMEAS4wEQQMVOeOyhX099zv5DF8AgEQgIICcH_6GRLDTFac2GWWJ3ab42pZst3bimT5W-4X1YU5XYuiJnvJYY5_lt_ySGnPgZYmrddvfQPfWxV0tgdomlfM5HN_wHF9PVkIPQmqQQMVLU1GpfugPinQ5sEiZZk5rT_aawsxnaFQUOw30RH9eZd6g3wRPE7Nor-v8yc39FnL4rCdjOXX7XHcZP3HT5dsQYy7TRnxHSgMlsRuTYgxXdkDF85K4_a5jtDMTRFxKQHqeS8VjiOfchw-n-mcAr6XzcMP0RFGR5gXuS2m6jpRsut7uOwS82uHb5lh0sxs6kRE-kzh9dzHf5zfD8zpjJzj-QQkx28HBM4dWB44Az3RbeLL11v4GQ_Bz8R86no9FtBOv17SxGy117TDYIy6YRDxgRFFGfo5c0fyPyJ7SJ72okq1sQSgMpMPCndLtiFToLK_mD8iCjU65a3SQnz3YKiEJ3rM82OTi6fnXk6tcDCSWB3YKpfViDn2aDT5PLCgPfcNaxt0Oy6K4PCuFshicCQr6ELb9dDzPMey5iiAkPZZBK6WjnS1B7Uf7UOtnOiWjw_5ow-cAHe9vxux1xklBRvYGs1fujP8D7X6l0uR0ujIN4-JHYXmNRYZ_0b02bjMdRN8fKMrX2Gu5hj2ytxBoBttmC0q5gL26Rw-5qonXAUbUAWOKW4cSfg8yy5mUW8nh2Mx8Y-_2bKwgzbyxzm5hwbGJOyneeLw3cmbokid_fBnfE5TqrOJcMbhvNMHP2uURn3Uz4dKDhKJ_bAK6pDBmJXaJabOYtBHJ1rszaO1YYZ3j4GBjfhrJ60OOXiXVWtU0bAL0NoCSYFbx-g5b8su9UYH09Kq6g" TargetMode="External"/><Relationship Id="rId16" Type="http://schemas.openxmlformats.org/officeDocument/2006/relationships/hyperlink" Target="https://youtu.be/mS8_N8DqBXo?t=12351" TargetMode="External"/><Relationship Id="rId5" Type="http://schemas.openxmlformats.org/officeDocument/2006/relationships/hyperlink" Target="https://arxiv.org/pdf/2007.01282.pdf" TargetMode="External"/><Relationship Id="rId6" Type="http://schemas.openxmlformats.org/officeDocument/2006/relationships/hyperlink" Target="https://arxiv.org/pdf/2204.10628.pdf" TargetMode="External"/><Relationship Id="rId7" Type="http://schemas.openxmlformats.org/officeDocument/2006/relationships/hyperlink" Target="https://arxiv.org/pdf/2204.13596.pdf" TargetMode="External"/><Relationship Id="rId8" Type="http://schemas.openxmlformats.org/officeDocument/2006/relationships/hyperlink" Target="https://arxiv.org/pdf/2010.00904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729450" y="1322450"/>
            <a:ext cx="68646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C27BA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Knowledge Intensive Language Task</a:t>
            </a:r>
            <a:r>
              <a:rPr b="1" lang="en" sz="28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br>
              <a:rPr b="1" lang="en" sz="2800">
                <a:solidFill>
                  <a:srgbClr val="00A797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With Case Study in Compliance Requirements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729450" y="2899250"/>
            <a:ext cx="4894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19163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Adviser: Dr. Arpit Sharma (EECS), Dr. Jasbanta Patro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833700" y="1194025"/>
            <a:ext cx="374400" cy="4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1208100" y="1194100"/>
            <a:ext cx="374400" cy="42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5787349" y="1280825"/>
            <a:ext cx="3243675" cy="31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Research Gaps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140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1: Passage Selector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82" name="Google Shape;4582;p140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91.81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74.73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88.91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66.76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87.13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62.67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97.34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90.78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89.33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68.03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141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2: Sentence Extractor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88" name="Google Shape;4588;p141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55.21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82.93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46.84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84.03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47.98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72.22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85.56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52.73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142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Module 3: Answer Generator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94" name="Google Shape;4594;p142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83.55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74.16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90.19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86.23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59.69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81.29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75.45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71.83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85.97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79.43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143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Baseline Model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Overall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00" name="Google Shape;4600;p143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Easy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83.55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74.16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Medium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90.19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86.23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Hard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73.51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59.69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88.53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81.29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75.45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71.83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60.56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48.32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p144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BM25 vs Bi-Encoder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06" name="Google Shape;4606;p144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BM25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DPR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R@5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89.77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71.59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R@10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93.18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86.36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R@20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94.32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94.32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R@30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96.59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96.59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R@40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96.59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97.73</a:t>
                      </a:r>
                      <a:endParaRPr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R@50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96.59</a:t>
                      </a:r>
                      <a:endParaRPr b="1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98.86</a:t>
                      </a:r>
                      <a:endParaRPr b="1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0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p145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Total</a:t>
            </a:r>
            <a:r>
              <a:rPr b="0" lang="en" sz="1200">
                <a:solidFill>
                  <a:schemeClr val="accent2"/>
                </a:solidFill>
              </a:rPr>
              <a:t>(all docs)</a:t>
            </a:r>
            <a:r>
              <a:rPr lang="en" sz="1600">
                <a:solidFill>
                  <a:schemeClr val="accent2"/>
                </a:solidFill>
              </a:rPr>
              <a:t>: 523 Articles, 88 Questions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12" name="Google Shape;4612;p145"/>
          <p:cNvGraphicFramePr/>
          <p:nvPr/>
        </p:nvGraphicFramePr>
        <p:xfrm>
          <a:off x="3343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480875"/>
                <a:gridCol w="1353675"/>
                <a:gridCol w="1417275"/>
                <a:gridCol w="1417275"/>
                <a:gridCol w="1417275"/>
                <a:gridCol w="1417275"/>
              </a:tblGrid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R@3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R@5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R@10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Time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BCE(Thiers)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54.55 (48)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63.16 (69)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(80)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92.05 (81)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4.29s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H@20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56.82 (50)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81.81 (72)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89.77 (79)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(80)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1.99s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H@30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53. 41 (47)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79.54 (70)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(80)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93.18 (82)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2.04s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H@40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53. 41 (47)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79.54 (70)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(80)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93.18 (82)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2.09s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H@50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52.27 (46)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79.54 (70)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(80)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92.05 (81)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2.15s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613" name="Google Shape;461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235" y="687677"/>
            <a:ext cx="2848898" cy="4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146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RegD1: 301 Articles, 36 Questions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19" name="Google Shape;4619;p146"/>
          <p:cNvGraphicFramePr/>
          <p:nvPr/>
        </p:nvGraphicFramePr>
        <p:xfrm>
          <a:off x="3343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480875"/>
                <a:gridCol w="1353675"/>
                <a:gridCol w="1417275"/>
                <a:gridCol w="1417275"/>
                <a:gridCol w="1417275"/>
                <a:gridCol w="1417275"/>
              </a:tblGrid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R@3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R@5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R@10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Time per ques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BCE(Thiers)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63.89 (23)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91.67 (33)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3.32s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H@20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69.44 (25)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91.67 (33)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1.99s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>
                        <a:alpha val="5686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H@30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63.89 (23)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91.67 (33)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2.05s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H@40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63.89 (23)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91.67 (33)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2.11s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H@50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63.89 (23)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91.67 (33)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94.44 (34)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2.16s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147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RegD2: 120 Articles, 33 Questions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25" name="Google Shape;4625;p147"/>
          <p:cNvGraphicFramePr/>
          <p:nvPr/>
        </p:nvGraphicFramePr>
        <p:xfrm>
          <a:off x="3343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480875"/>
                <a:gridCol w="1353675"/>
                <a:gridCol w="1417275"/>
                <a:gridCol w="1417275"/>
                <a:gridCol w="1417275"/>
                <a:gridCol w="1417275"/>
              </a:tblGrid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R@1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R@3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R@5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R@10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Time per ques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BCE(Thiers)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63.64 (21)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 84.85 (28)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87.88 (29)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2.45s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BE+RR: H@20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63.64 (21)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93.94 (31)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2.00s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BE+RR: H@30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63.64 (21)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87.88 (29)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93.94 (31)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2.04s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BE+RR: H@40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63.64 (21)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84.85 (28)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(31)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2.09s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BE+RR: H@50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63.64 (21)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84.85 (28)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87.88 (29)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90.90 (30)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2.14s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29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Google Shape;4630;p148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RegD3: 102 Articles, 19 Questions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31" name="Google Shape;4631;p148"/>
          <p:cNvGraphicFramePr/>
          <p:nvPr/>
        </p:nvGraphicFramePr>
        <p:xfrm>
          <a:off x="3343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480875"/>
                <a:gridCol w="1353675"/>
                <a:gridCol w="1417275"/>
                <a:gridCol w="1417275"/>
                <a:gridCol w="1417275"/>
                <a:gridCol w="1417275"/>
              </a:tblGrid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R@1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R@3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R@5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R@10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Time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BCE(Thiers)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63.16 (12)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2.35s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H@20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68.42 (13)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89.47 (17)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1.99s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H@30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42.11 (8)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68.42 (13)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89.47 (17)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2.04s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H@40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73.68 (14)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2.09s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H@50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73.68 (14)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2.13s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149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Compliance Requirements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RegD3: 102 Articles, 19 Questions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637" name="Google Shape;4637;p149"/>
          <p:cNvGraphicFramePr/>
          <p:nvPr/>
        </p:nvGraphicFramePr>
        <p:xfrm>
          <a:off x="3343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480875"/>
                <a:gridCol w="1353675"/>
                <a:gridCol w="1417275"/>
                <a:gridCol w="1417275"/>
                <a:gridCol w="1417275"/>
                <a:gridCol w="1417275"/>
              </a:tblGrid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R@1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R@3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R@5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R@10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5A6BD"/>
                          </a:solidFill>
                        </a:rPr>
                        <a:t>Time</a:t>
                      </a:r>
                      <a:endParaRPr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BCE(Thiers)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63.16 (12)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2.35s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H@20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68.42 (13)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89.47 (17)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1.99s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H@30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42.11 (8)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68.42 (13)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990000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89.47 (17)</a:t>
                      </a:r>
                      <a:endParaRPr sz="1600">
                        <a:solidFill>
                          <a:srgbClr val="990000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2.04s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F4CCCC">
                        <a:alpha val="4940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H@40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73.68 (14)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>
                        <a:alpha val="56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2.09s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solidFill>
                      <a:srgbClr val="D9EAD3">
                        <a:alpha val="56860"/>
                      </a:srgbClr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BE+RR: H@50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47.37 (9)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73.68 (14)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94.74 (18)</a:t>
                      </a:r>
                      <a:endParaRPr sz="1600">
                        <a:solidFill>
                          <a:srgbClr val="38761D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2.13s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Fusion in Decoder (FiD)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4" name="Google Shape;414;p51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6" name="Google Shape;416;p51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1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1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1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1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1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1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1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1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1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1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1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1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1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53" name="Google Shape;453;p51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54" name="Google Shape;454;p51"/>
          <p:cNvCxnSpPr>
            <a:stCxn id="453" idx="0"/>
            <a:endCxn id="453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>
            <a:stCxn id="453" idx="2"/>
            <a:endCxn id="453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1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1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1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51"/>
          <p:cNvCxnSpPr>
            <a:stCxn id="451" idx="3"/>
            <a:endCxn id="452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1"/>
          <p:cNvCxnSpPr>
            <a:stCxn id="439" idx="3"/>
            <a:endCxn id="452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1"/>
          <p:cNvCxnSpPr>
            <a:stCxn id="415" idx="3"/>
            <a:endCxn id="452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3" name="Google Shape;463;p51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464" name="Google Shape;464;p51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51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505" name="Google Shape;505;p51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51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7" name="Google Shape;507;p51"/>
          <p:cNvCxnSpPr>
            <a:stCxn id="506" idx="2"/>
            <a:endCxn id="415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51"/>
          <p:cNvCxnSpPr>
            <a:stCxn id="506" idx="2"/>
            <a:endCxn id="414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1"/>
          <p:cNvCxnSpPr>
            <a:stCxn id="506" idx="0"/>
            <a:endCxn id="413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1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51"/>
          <p:cNvSpPr/>
          <p:nvPr/>
        </p:nvSpPr>
        <p:spPr>
          <a:xfrm rot="-5400000">
            <a:off x="6547000" y="2185675"/>
            <a:ext cx="144600" cy="435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"/>
          <p:cNvSpPr txBox="1"/>
          <p:nvPr/>
        </p:nvSpPr>
        <p:spPr>
          <a:xfrm>
            <a:off x="5148825" y="4434775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as key and value in decoder’s cross attention mechanism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p150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Conclusion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Google Shape;4647;p151"/>
          <p:cNvSpPr/>
          <p:nvPr/>
        </p:nvSpPr>
        <p:spPr>
          <a:xfrm>
            <a:off x="402075" y="3806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Adapters Were Quite Effective on both baseline and FiD-eff</a:t>
            </a:r>
            <a:r>
              <a:rPr lang="en"/>
              <a:t> </a:t>
            </a:r>
            <a:endParaRPr sz="1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p152"/>
          <p:cNvSpPr/>
          <p:nvPr/>
        </p:nvSpPr>
        <p:spPr>
          <a:xfrm>
            <a:off x="5914225" y="11271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Model’s performance improved quite significantly from the pre-trained model </a:t>
            </a:r>
            <a:endParaRPr sz="1800"/>
          </a:p>
        </p:txBody>
      </p:sp>
      <p:sp>
        <p:nvSpPr>
          <p:cNvPr id="4653" name="Google Shape;4653;p152"/>
          <p:cNvSpPr/>
          <p:nvPr/>
        </p:nvSpPr>
        <p:spPr>
          <a:xfrm>
            <a:off x="402075" y="3806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Adapters Were Quite Effective on both baseline and FiD-eff</a:t>
            </a:r>
            <a:r>
              <a:rPr lang="en"/>
              <a:t> </a:t>
            </a:r>
            <a:endParaRPr sz="18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7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8" name="Google Shape;4658;p153"/>
          <p:cNvSpPr/>
          <p:nvPr/>
        </p:nvSpPr>
        <p:spPr>
          <a:xfrm>
            <a:off x="5914225" y="11271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Model’s performance improved quite </a:t>
            </a:r>
            <a:r>
              <a:rPr lang="en" sz="1800"/>
              <a:t>significantly</a:t>
            </a:r>
            <a:r>
              <a:rPr lang="en" sz="1800"/>
              <a:t> from the pre-trained model </a:t>
            </a:r>
            <a:endParaRPr sz="1800"/>
          </a:p>
        </p:txBody>
      </p:sp>
      <p:sp>
        <p:nvSpPr>
          <p:cNvPr id="4659" name="Google Shape;4659;p153"/>
          <p:cNvSpPr/>
          <p:nvPr/>
        </p:nvSpPr>
        <p:spPr>
          <a:xfrm>
            <a:off x="2692050" y="281330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Model’s performance on COREQQA is as good as Baseline but also Reasonably has low latency</a:t>
            </a:r>
            <a:endParaRPr/>
          </a:p>
        </p:txBody>
      </p:sp>
      <p:sp>
        <p:nvSpPr>
          <p:cNvPr id="4660" name="Google Shape;4660;p153"/>
          <p:cNvSpPr/>
          <p:nvPr/>
        </p:nvSpPr>
        <p:spPr>
          <a:xfrm>
            <a:off x="402075" y="380650"/>
            <a:ext cx="2901000" cy="175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Adapters Were Quite Effective on both baseline and FiD-eff</a:t>
            </a:r>
            <a:r>
              <a:rPr lang="en"/>
              <a:t> </a:t>
            </a:r>
            <a:endParaRPr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15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References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666" name="Google Shape;4666;p154"/>
          <p:cNvGrpSpPr/>
          <p:nvPr/>
        </p:nvGrpSpPr>
        <p:grpSpPr>
          <a:xfrm>
            <a:off x="156000" y="814625"/>
            <a:ext cx="8908158" cy="3975900"/>
            <a:chOff x="-261822" y="807575"/>
            <a:chExt cx="8035503" cy="3975900"/>
          </a:xfrm>
        </p:grpSpPr>
        <p:sp>
          <p:nvSpPr>
            <p:cNvPr id="4667" name="Google Shape;4667;p154"/>
            <p:cNvSpPr txBox="1"/>
            <p:nvPr/>
          </p:nvSpPr>
          <p:spPr>
            <a:xfrm>
              <a:off x="-261822" y="807575"/>
              <a:ext cx="4002000" cy="39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3"/>
                </a:rPr>
                <a:t>KILT: a Benchmark for Knowledge Intensive Language Tasks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4"/>
                </a:rPr>
                <a:t>Retrieval-Augmented Generation for Knowledge-Intensive NLP Tasks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Leveraging Passage Retrieval with Generative Models for Open Domain Question Answering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6"/>
                </a:rPr>
                <a:t>Autoregressive Search Engines: Generating Substrings as Document Identifiers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7"/>
                </a:rPr>
                <a:t>Generative Multi-hop Retrieval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8"/>
                </a:rPr>
                <a:t>Autoregressive Entity Retrieval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9"/>
                </a:rPr>
                <a:t>HOTPOTQA: A Dataset for Diverse, Explainable Multi-hop Question Answering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TriviaQA: A Large Scale Distantly Supervised Challenge Dataset for Reading Comprehension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68" name="Google Shape;4668;p154"/>
            <p:cNvSpPr txBox="1"/>
            <p:nvPr/>
          </p:nvSpPr>
          <p:spPr>
            <a:xfrm>
              <a:off x="3721581" y="807575"/>
              <a:ext cx="4052100" cy="39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1"/>
                </a:rPr>
                <a:t>FEVER: a large-scale dataset for Fact Extraction and VERification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2"/>
                </a:rPr>
                <a:t>Zero-Shot Relation Extraction via Reading Comprehension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3"/>
                </a:rPr>
                <a:t>T-REx: A Large Scale Alignment of Natural Language with Knowledge Base Triples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4"/>
                </a:rPr>
                <a:t>Automated Question Answering for Improved Understanding of Compliance Requirements: A Multi-Document Study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5"/>
                </a:rPr>
                <a:t>Automated Generating Natural Language Requirements based on Domain Ontology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hlink"/>
                  </a:solidFill>
                  <a:latin typeface="Lato"/>
                  <a:ea typeface="Lato"/>
                  <a:cs typeface="Lato"/>
                  <a:sym typeface="Lato"/>
                  <a:hlinkClick r:id="rId16"/>
                </a:rPr>
                <a:t>Talk on Generative Search Engines, By Dr. Minjoo Seo, Professor, KAIST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279400" lvl="0" marL="45720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800"/>
                <a:buFont typeface="Lato"/>
                <a:buChar char="➔"/>
              </a:pPr>
              <a:r>
                <a:rPr lang="en" sz="1100" u="sng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  <a:hlinkClick r:id="rId1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Natural Questions: A Benchmark for Question Answering Research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Problems with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519" name="Google Shape;519;p52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520" name="Google Shape;520;p52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521" name="Google Shape;521;p52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2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2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2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2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2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2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2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2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2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2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2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2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2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2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2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2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2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2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2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2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2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2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2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558" name="Google Shape;558;p52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559" name="Google Shape;559;p52"/>
          <p:cNvCxnSpPr>
            <a:stCxn id="558" idx="0"/>
            <a:endCxn id="558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2"/>
          <p:cNvCxnSpPr>
            <a:stCxn id="558" idx="2"/>
            <a:endCxn id="558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2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2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52"/>
          <p:cNvCxnSpPr>
            <a:stCxn id="556" idx="3"/>
            <a:endCxn id="557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2"/>
          <p:cNvCxnSpPr>
            <a:stCxn id="544" idx="3"/>
            <a:endCxn id="557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2"/>
          <p:cNvCxnSpPr>
            <a:stCxn id="520" idx="3"/>
            <a:endCxn id="557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8" name="Google Shape;568;p52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569" name="Google Shape;569;p52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2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2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52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610" name="Google Shape;610;p52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2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2" name="Google Shape;612;p52"/>
          <p:cNvCxnSpPr>
            <a:stCxn id="611" idx="2"/>
            <a:endCxn id="520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52"/>
          <p:cNvCxnSpPr>
            <a:stCxn id="611" idx="2"/>
            <a:endCxn id="519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2"/>
          <p:cNvCxnSpPr>
            <a:stCxn id="611" idx="0"/>
            <a:endCxn id="518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52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52"/>
          <p:cNvSpPr/>
          <p:nvPr/>
        </p:nvSpPr>
        <p:spPr>
          <a:xfrm>
            <a:off x="1044575" y="819575"/>
            <a:ext cx="465900" cy="3969300"/>
          </a:xfrm>
          <a:prstGeom prst="leftBrace">
            <a:avLst>
              <a:gd fmla="val 50000" name="adj1"/>
              <a:gd fmla="val 157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2"/>
          <p:cNvSpPr txBox="1"/>
          <p:nvPr/>
        </p:nvSpPr>
        <p:spPr>
          <a:xfrm>
            <a:off x="158150" y="1220550"/>
            <a:ext cx="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40-100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Problems with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623" name="Google Shape;623;p53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624" name="Google Shape;624;p53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625" name="Google Shape;625;p53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626" name="Google Shape;626;p53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3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3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3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3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3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3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3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3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3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3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3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3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3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3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3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3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3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3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3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3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3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3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3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3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3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3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3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3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3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3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3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3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3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663" name="Google Shape;663;p53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664" name="Google Shape;664;p53"/>
          <p:cNvCxnSpPr>
            <a:stCxn id="663" idx="0"/>
            <a:endCxn id="663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53"/>
          <p:cNvCxnSpPr>
            <a:stCxn id="663" idx="2"/>
            <a:endCxn id="663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53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3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3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3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53"/>
          <p:cNvCxnSpPr>
            <a:stCxn id="661" idx="3"/>
            <a:endCxn id="662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53"/>
          <p:cNvCxnSpPr>
            <a:stCxn id="649" idx="3"/>
            <a:endCxn id="662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3"/>
          <p:cNvCxnSpPr>
            <a:stCxn id="625" idx="3"/>
            <a:endCxn id="662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3" name="Google Shape;673;p53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674" name="Google Shape;674;p53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53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715" name="Google Shape;715;p53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53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7" name="Google Shape;717;p53"/>
          <p:cNvCxnSpPr>
            <a:stCxn id="716" idx="2"/>
            <a:endCxn id="625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3"/>
          <p:cNvCxnSpPr>
            <a:stCxn id="716" idx="2"/>
            <a:endCxn id="624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3"/>
          <p:cNvCxnSpPr>
            <a:stCxn id="716" idx="0"/>
            <a:endCxn id="623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53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53"/>
          <p:cNvSpPr/>
          <p:nvPr/>
        </p:nvSpPr>
        <p:spPr>
          <a:xfrm rot="-5400000">
            <a:off x="5050450" y="3609325"/>
            <a:ext cx="176700" cy="137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3"/>
          <p:cNvSpPr/>
          <p:nvPr/>
        </p:nvSpPr>
        <p:spPr>
          <a:xfrm>
            <a:off x="1044575" y="819575"/>
            <a:ext cx="465900" cy="3969300"/>
          </a:xfrm>
          <a:prstGeom prst="leftBrace">
            <a:avLst>
              <a:gd fmla="val 50000" name="adj1"/>
              <a:gd fmla="val 157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3"/>
          <p:cNvSpPr txBox="1"/>
          <p:nvPr/>
        </p:nvSpPr>
        <p:spPr>
          <a:xfrm>
            <a:off x="4624600" y="43836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53"/>
          <p:cNvSpPr txBox="1"/>
          <p:nvPr/>
        </p:nvSpPr>
        <p:spPr>
          <a:xfrm>
            <a:off x="158150" y="1220550"/>
            <a:ext cx="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40-100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Problems with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730" name="Google Shape;730;p54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731" name="Google Shape;731;p54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732" name="Google Shape;732;p54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733" name="Google Shape;733;p54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4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4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4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4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4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4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4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4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4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4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4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4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4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4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4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4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4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4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4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4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4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4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4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4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4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4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4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4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4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4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4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4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4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4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770" name="Google Shape;770;p54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771" name="Google Shape;771;p54"/>
          <p:cNvCxnSpPr>
            <a:stCxn id="770" idx="0"/>
            <a:endCxn id="770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54"/>
          <p:cNvCxnSpPr>
            <a:stCxn id="770" idx="2"/>
            <a:endCxn id="770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4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4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4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4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7" name="Google Shape;777;p54"/>
          <p:cNvCxnSpPr>
            <a:stCxn id="768" idx="3"/>
            <a:endCxn id="769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54"/>
          <p:cNvCxnSpPr>
            <a:stCxn id="756" idx="3"/>
            <a:endCxn id="769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54"/>
          <p:cNvCxnSpPr>
            <a:stCxn id="732" idx="3"/>
            <a:endCxn id="769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0" name="Google Shape;780;p54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781" name="Google Shape;781;p54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54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822" name="Google Shape;822;p54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54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4" name="Google Shape;824;p54"/>
          <p:cNvCxnSpPr>
            <a:stCxn id="823" idx="2"/>
            <a:endCxn id="732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>
            <a:stCxn id="823" idx="2"/>
            <a:endCxn id="731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54"/>
          <p:cNvCxnSpPr>
            <a:stCxn id="823" idx="0"/>
            <a:endCxn id="730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54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54"/>
          <p:cNvSpPr/>
          <p:nvPr/>
        </p:nvSpPr>
        <p:spPr>
          <a:xfrm rot="-5400000">
            <a:off x="5050450" y="3609325"/>
            <a:ext cx="176700" cy="137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/>
          <p:nvPr/>
        </p:nvSpPr>
        <p:spPr>
          <a:xfrm rot="-5400000">
            <a:off x="6530950" y="2577800"/>
            <a:ext cx="176700" cy="44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4575" y="819575"/>
            <a:ext cx="465900" cy="3969300"/>
          </a:xfrm>
          <a:prstGeom prst="leftBrace">
            <a:avLst>
              <a:gd fmla="val 50000" name="adj1"/>
              <a:gd fmla="val 157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/>
        </p:nvSpPr>
        <p:spPr>
          <a:xfrm>
            <a:off x="4624600" y="43836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" name="Google Shape;832;p54"/>
          <p:cNvSpPr txBox="1"/>
          <p:nvPr/>
        </p:nvSpPr>
        <p:spPr>
          <a:xfrm>
            <a:off x="6105100" y="47838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51200!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158150" y="1220550"/>
            <a:ext cx="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40-100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Problems with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839" name="Google Shape;839;p55"/>
          <p:cNvSpPr/>
          <p:nvPr/>
        </p:nvSpPr>
        <p:spPr>
          <a:xfrm>
            <a:off x="1510625" y="111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840" name="Google Shape;840;p55"/>
          <p:cNvSpPr/>
          <p:nvPr/>
        </p:nvSpPr>
        <p:spPr>
          <a:xfrm>
            <a:off x="1510625" y="29301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1510625" y="40958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842" name="Google Shape;842;p55"/>
          <p:cNvSpPr/>
          <p:nvPr/>
        </p:nvSpPr>
        <p:spPr>
          <a:xfrm>
            <a:off x="1575764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5"/>
          <p:cNvSpPr/>
          <p:nvPr/>
        </p:nvSpPr>
        <p:spPr>
          <a:xfrm>
            <a:off x="1805936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/>
          <p:nvPr/>
        </p:nvSpPr>
        <p:spPr>
          <a:xfrm>
            <a:off x="1690850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1921022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/>
          <p:nvPr/>
        </p:nvSpPr>
        <p:spPr>
          <a:xfrm>
            <a:off x="203610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5"/>
          <p:cNvSpPr/>
          <p:nvPr/>
        </p:nvSpPr>
        <p:spPr>
          <a:xfrm>
            <a:off x="226628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/>
          <p:nvPr/>
        </p:nvSpPr>
        <p:spPr>
          <a:xfrm>
            <a:off x="215119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/>
          <p:nvPr/>
        </p:nvSpPr>
        <p:spPr>
          <a:xfrm>
            <a:off x="2381367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/>
          <p:nvPr/>
        </p:nvSpPr>
        <p:spPr>
          <a:xfrm>
            <a:off x="2496453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5"/>
          <p:cNvSpPr/>
          <p:nvPr/>
        </p:nvSpPr>
        <p:spPr>
          <a:xfrm>
            <a:off x="2726625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/>
          <p:nvPr/>
        </p:nvSpPr>
        <p:spPr>
          <a:xfrm>
            <a:off x="2611539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5"/>
          <p:cNvSpPr/>
          <p:nvPr/>
        </p:nvSpPr>
        <p:spPr>
          <a:xfrm>
            <a:off x="2841711" y="38086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/>
          <p:nvPr/>
        </p:nvSpPr>
        <p:spPr>
          <a:xfrm>
            <a:off x="1575764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805936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/>
          <p:nvPr/>
        </p:nvSpPr>
        <p:spPr>
          <a:xfrm>
            <a:off x="1690850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921022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/>
          <p:nvPr/>
        </p:nvSpPr>
        <p:spPr>
          <a:xfrm>
            <a:off x="203610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226628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/>
          <p:nvPr/>
        </p:nvSpPr>
        <p:spPr>
          <a:xfrm>
            <a:off x="215119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2381367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/>
          <p:nvPr/>
        </p:nvSpPr>
        <p:spPr>
          <a:xfrm>
            <a:off x="2496453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2726625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/>
          <p:nvPr/>
        </p:nvSpPr>
        <p:spPr>
          <a:xfrm>
            <a:off x="2611539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2841711" y="26343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/>
          <p:nvPr/>
        </p:nvSpPr>
        <p:spPr>
          <a:xfrm>
            <a:off x="157577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5"/>
          <p:cNvSpPr/>
          <p:nvPr/>
        </p:nvSpPr>
        <p:spPr>
          <a:xfrm>
            <a:off x="180594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5"/>
          <p:cNvSpPr/>
          <p:nvPr/>
        </p:nvSpPr>
        <p:spPr>
          <a:xfrm>
            <a:off x="169086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5"/>
          <p:cNvSpPr/>
          <p:nvPr/>
        </p:nvSpPr>
        <p:spPr>
          <a:xfrm>
            <a:off x="192103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5"/>
          <p:cNvSpPr/>
          <p:nvPr/>
        </p:nvSpPr>
        <p:spPr>
          <a:xfrm>
            <a:off x="2036121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5"/>
          <p:cNvSpPr/>
          <p:nvPr/>
        </p:nvSpPr>
        <p:spPr>
          <a:xfrm>
            <a:off x="2266293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5"/>
          <p:cNvSpPr/>
          <p:nvPr/>
        </p:nvSpPr>
        <p:spPr>
          <a:xfrm>
            <a:off x="2151207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5"/>
          <p:cNvSpPr/>
          <p:nvPr/>
        </p:nvSpPr>
        <p:spPr>
          <a:xfrm>
            <a:off x="2381379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5"/>
          <p:cNvSpPr/>
          <p:nvPr/>
        </p:nvSpPr>
        <p:spPr>
          <a:xfrm>
            <a:off x="2496465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5"/>
          <p:cNvSpPr/>
          <p:nvPr/>
        </p:nvSpPr>
        <p:spPr>
          <a:xfrm>
            <a:off x="2726638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5"/>
          <p:cNvSpPr/>
          <p:nvPr/>
        </p:nvSpPr>
        <p:spPr>
          <a:xfrm>
            <a:off x="2611552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5"/>
          <p:cNvSpPr/>
          <p:nvPr/>
        </p:nvSpPr>
        <p:spPr>
          <a:xfrm>
            <a:off x="2841724" y="8287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5"/>
          <p:cNvSpPr/>
          <p:nvPr/>
        </p:nvSpPr>
        <p:spPr>
          <a:xfrm>
            <a:off x="3647300" y="36975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879" name="Google Shape;879;p55"/>
          <p:cNvSpPr/>
          <p:nvPr/>
        </p:nvSpPr>
        <p:spPr>
          <a:xfrm>
            <a:off x="3754968" y="38088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880" name="Google Shape;880;p55"/>
          <p:cNvCxnSpPr>
            <a:stCxn id="879" idx="0"/>
            <a:endCxn id="879" idx="4"/>
          </p:cNvCxnSpPr>
          <p:nvPr/>
        </p:nvCxnSpPr>
        <p:spPr>
          <a:xfrm>
            <a:off x="3912468" y="38088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55"/>
          <p:cNvCxnSpPr>
            <a:stCxn id="879" idx="2"/>
            <a:endCxn id="879" idx="6"/>
          </p:cNvCxnSpPr>
          <p:nvPr/>
        </p:nvCxnSpPr>
        <p:spPr>
          <a:xfrm>
            <a:off x="3754968" y="39522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55"/>
          <p:cNvSpPr/>
          <p:nvPr/>
        </p:nvSpPr>
        <p:spPr>
          <a:xfrm>
            <a:off x="2226567" y="22268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2226579" y="24396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5"/>
          <p:cNvSpPr/>
          <p:nvPr/>
        </p:nvSpPr>
        <p:spPr>
          <a:xfrm>
            <a:off x="2226566" y="2013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5"/>
          <p:cNvSpPr/>
          <p:nvPr/>
        </p:nvSpPr>
        <p:spPr>
          <a:xfrm>
            <a:off x="2226567" y="1808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55"/>
          <p:cNvCxnSpPr>
            <a:stCxn id="877" idx="3"/>
            <a:endCxn id="878" idx="2"/>
          </p:cNvCxnSpPr>
          <p:nvPr/>
        </p:nvCxnSpPr>
        <p:spPr>
          <a:xfrm>
            <a:off x="2923924" y="9722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55"/>
          <p:cNvCxnSpPr>
            <a:stCxn id="865" idx="3"/>
            <a:endCxn id="878" idx="2"/>
          </p:cNvCxnSpPr>
          <p:nvPr/>
        </p:nvCxnSpPr>
        <p:spPr>
          <a:xfrm>
            <a:off x="2923911" y="27778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5"/>
          <p:cNvCxnSpPr>
            <a:stCxn id="841" idx="3"/>
            <a:endCxn id="878" idx="2"/>
          </p:cNvCxnSpPr>
          <p:nvPr/>
        </p:nvCxnSpPr>
        <p:spPr>
          <a:xfrm flipH="1" rot="10800000">
            <a:off x="2989025" y="39521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9" name="Google Shape;889;p55"/>
          <p:cNvGrpSpPr/>
          <p:nvPr/>
        </p:nvGrpSpPr>
        <p:grpSpPr>
          <a:xfrm>
            <a:off x="4452839" y="3808675"/>
            <a:ext cx="4332872" cy="287125"/>
            <a:chOff x="3392189" y="3583675"/>
            <a:chExt cx="4332872" cy="287125"/>
          </a:xfrm>
        </p:grpSpPr>
        <p:sp>
          <p:nvSpPr>
            <p:cNvPr id="890" name="Google Shape;890;p55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5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5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5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5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55"/>
          <p:cNvSpPr/>
          <p:nvPr/>
        </p:nvSpPr>
        <p:spPr>
          <a:xfrm>
            <a:off x="4452850" y="23234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931" name="Google Shape;931;p55"/>
          <p:cNvSpPr txBox="1"/>
          <p:nvPr/>
        </p:nvSpPr>
        <p:spPr>
          <a:xfrm>
            <a:off x="5984475" y="15048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55"/>
          <p:cNvSpPr txBox="1"/>
          <p:nvPr/>
        </p:nvSpPr>
        <p:spPr>
          <a:xfrm>
            <a:off x="158150" y="2156100"/>
            <a:ext cx="10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title:...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passage:...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3" name="Google Shape;933;p55"/>
          <p:cNvCxnSpPr>
            <a:stCxn id="932" idx="2"/>
            <a:endCxn id="841" idx="2"/>
          </p:cNvCxnSpPr>
          <p:nvPr/>
        </p:nvCxnSpPr>
        <p:spPr>
          <a:xfrm flipH="1" rot="-5400000">
            <a:off x="612350" y="3052950"/>
            <a:ext cx="1703100" cy="1572000"/>
          </a:xfrm>
          <a:prstGeom prst="curvedConnector3">
            <a:avLst>
              <a:gd fmla="val 1139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55"/>
          <p:cNvCxnSpPr>
            <a:stCxn id="932" idx="2"/>
            <a:endCxn id="840" idx="2"/>
          </p:cNvCxnSpPr>
          <p:nvPr/>
        </p:nvCxnSpPr>
        <p:spPr>
          <a:xfrm flipH="1" rot="-5400000">
            <a:off x="1195250" y="2470050"/>
            <a:ext cx="537300" cy="1572000"/>
          </a:xfrm>
          <a:prstGeom prst="curvedConnector3">
            <a:avLst>
              <a:gd fmla="val 1443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5"/>
          <p:cNvCxnSpPr>
            <a:stCxn id="932" idx="0"/>
            <a:endCxn id="839" idx="2"/>
          </p:cNvCxnSpPr>
          <p:nvPr/>
        </p:nvCxnSpPr>
        <p:spPr>
          <a:xfrm rot="-5400000">
            <a:off x="1241000" y="1147200"/>
            <a:ext cx="445800" cy="1572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55"/>
          <p:cNvSpPr txBox="1"/>
          <p:nvPr/>
        </p:nvSpPr>
        <p:spPr>
          <a:xfrm>
            <a:off x="5558650" y="19050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7" name="Google Shape;937;p55"/>
          <p:cNvSpPr/>
          <p:nvPr/>
        </p:nvSpPr>
        <p:spPr>
          <a:xfrm rot="-5400000">
            <a:off x="5050450" y="3609325"/>
            <a:ext cx="176700" cy="137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5"/>
          <p:cNvSpPr/>
          <p:nvPr/>
        </p:nvSpPr>
        <p:spPr>
          <a:xfrm rot="-5400000">
            <a:off x="6530950" y="2577800"/>
            <a:ext cx="176700" cy="44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5"/>
          <p:cNvSpPr/>
          <p:nvPr/>
        </p:nvSpPr>
        <p:spPr>
          <a:xfrm>
            <a:off x="1044575" y="819575"/>
            <a:ext cx="465900" cy="3969300"/>
          </a:xfrm>
          <a:prstGeom prst="leftBrace">
            <a:avLst>
              <a:gd fmla="val 50000" name="adj1"/>
              <a:gd fmla="val 1579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5"/>
          <p:cNvSpPr txBox="1"/>
          <p:nvPr/>
        </p:nvSpPr>
        <p:spPr>
          <a:xfrm>
            <a:off x="4624600" y="43836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55"/>
          <p:cNvSpPr txBox="1"/>
          <p:nvPr/>
        </p:nvSpPr>
        <p:spPr>
          <a:xfrm>
            <a:off x="6105100" y="4783825"/>
            <a:ext cx="10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51200!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2" name="Google Shape;942;p55"/>
          <p:cNvSpPr/>
          <p:nvPr/>
        </p:nvSpPr>
        <p:spPr>
          <a:xfrm>
            <a:off x="4981800" y="417825"/>
            <a:ext cx="1767600" cy="915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Huge Models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(220M-11B!!!!)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Parameters</a:t>
            </a:r>
            <a:endParaRPr sz="1300"/>
          </a:p>
        </p:txBody>
      </p:sp>
      <p:sp>
        <p:nvSpPr>
          <p:cNvPr id="943" name="Google Shape;943;p55"/>
          <p:cNvSpPr txBox="1"/>
          <p:nvPr/>
        </p:nvSpPr>
        <p:spPr>
          <a:xfrm>
            <a:off x="158150" y="1220550"/>
            <a:ext cx="8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40-100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6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Objectives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7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Novel Approach as  a Baseline Model</a:t>
            </a:r>
            <a:endParaRPr b="1" sz="2640">
              <a:solidFill>
                <a:srgbClr val="6AA4C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9E9E9E"/>
                </a:solidFill>
                <a:latin typeface="Raleway"/>
                <a:ea typeface="Raleway"/>
                <a:cs typeface="Raleway"/>
                <a:sym typeface="Raleway"/>
              </a:rPr>
              <a:t>(In Closed Domain Settings)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955" name="Google Shape;955;p57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956" name="Google Shape;956;p57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57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958" name="Google Shape;958;p57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3D Visualization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959" name="Google Shape;959;p57"/>
          <p:cNvCxnSpPr/>
          <p:nvPr/>
        </p:nvCxnSpPr>
        <p:spPr>
          <a:xfrm>
            <a:off x="332780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0" name="Google Shape;960;p57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Mayavi, Napari helps us in visualizing 3D graphs, which is hard to replicate in a 2D space. These Packages are helpful for almost all fields </a:t>
            </a:r>
            <a:endParaRPr sz="1100"/>
          </a:p>
        </p:txBody>
      </p:sp>
      <p:sp>
        <p:nvSpPr>
          <p:cNvPr id="961" name="Google Shape;961;p57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Statistical Computing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962" name="Google Shape;962;p57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57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Be it for finding a predominant feature or to get general view of what data we are using Statistical tools like Pandas and seaborn are very helpful</a:t>
            </a:r>
            <a:endParaRPr sz="1100"/>
          </a:p>
        </p:txBody>
      </p:sp>
      <p:sp>
        <p:nvSpPr>
          <p:cNvPr id="964" name="Google Shape;964;p57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Mathematical Analysis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965" name="Google Shape;965;p57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6" name="Google Shape;966;p57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Scipy and Sympy can solve complex mathematical expressions which are helpful in fields like physics, Chemistry, Engineering etc...</a:t>
            </a:r>
            <a:endParaRPr sz="1100"/>
          </a:p>
        </p:txBody>
      </p:sp>
      <p:sp>
        <p:nvSpPr>
          <p:cNvPr id="967" name="Google Shape;967;p57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7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7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7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7"/>
          <p:cNvSpPr/>
          <p:nvPr/>
        </p:nvSpPr>
        <p:spPr>
          <a:xfrm>
            <a:off x="3089425" y="2000700"/>
            <a:ext cx="764400" cy="557100"/>
          </a:xfrm>
          <a:prstGeom prst="cube">
            <a:avLst>
              <a:gd fmla="val 3454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2" name="Google Shape;972;p57"/>
          <p:cNvCxnSpPr/>
          <p:nvPr/>
        </p:nvCxnSpPr>
        <p:spPr>
          <a:xfrm>
            <a:off x="4894225" y="2484600"/>
            <a:ext cx="15573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57"/>
          <p:cNvSpPr/>
          <p:nvPr/>
        </p:nvSpPr>
        <p:spPr>
          <a:xfrm>
            <a:off x="5329675" y="2125013"/>
            <a:ext cx="171600" cy="35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7"/>
          <p:cNvSpPr/>
          <p:nvPr/>
        </p:nvSpPr>
        <p:spPr>
          <a:xfrm>
            <a:off x="5501275" y="1993413"/>
            <a:ext cx="171600" cy="49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7"/>
          <p:cNvSpPr/>
          <p:nvPr/>
        </p:nvSpPr>
        <p:spPr>
          <a:xfrm>
            <a:off x="5672875" y="1915488"/>
            <a:ext cx="171600" cy="5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7"/>
          <p:cNvSpPr/>
          <p:nvPr/>
        </p:nvSpPr>
        <p:spPr>
          <a:xfrm>
            <a:off x="5844475" y="1751013"/>
            <a:ext cx="171600" cy="73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57"/>
          <p:cNvCxnSpPr/>
          <p:nvPr/>
        </p:nvCxnSpPr>
        <p:spPr>
          <a:xfrm flipH="1" rot="10800000">
            <a:off x="5363950" y="1642813"/>
            <a:ext cx="485700" cy="3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57"/>
          <p:cNvSpPr/>
          <p:nvPr/>
        </p:nvSpPr>
        <p:spPr>
          <a:xfrm>
            <a:off x="7491925" y="2025650"/>
            <a:ext cx="764400" cy="5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57"/>
          <p:cNvCxnSpPr>
            <a:endCxn id="978" idx="2"/>
          </p:cNvCxnSpPr>
          <p:nvPr/>
        </p:nvCxnSpPr>
        <p:spPr>
          <a:xfrm>
            <a:off x="7872325" y="2035850"/>
            <a:ext cx="1800" cy="55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57"/>
          <p:cNvCxnSpPr>
            <a:endCxn id="978" idx="3"/>
          </p:cNvCxnSpPr>
          <p:nvPr/>
        </p:nvCxnSpPr>
        <p:spPr>
          <a:xfrm>
            <a:off x="7508125" y="2300300"/>
            <a:ext cx="7482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1" name="Google Shape;981;p57"/>
          <p:cNvSpPr/>
          <p:nvPr/>
        </p:nvSpPr>
        <p:spPr>
          <a:xfrm>
            <a:off x="7604250" y="2078975"/>
            <a:ext cx="142800" cy="171600"/>
          </a:xfrm>
          <a:prstGeom prst="mathPlus">
            <a:avLst>
              <a:gd fmla="val 1029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7"/>
          <p:cNvSpPr/>
          <p:nvPr/>
        </p:nvSpPr>
        <p:spPr>
          <a:xfrm>
            <a:off x="7999400" y="2105375"/>
            <a:ext cx="142800" cy="118800"/>
          </a:xfrm>
          <a:prstGeom prst="mathMinus">
            <a:avLst>
              <a:gd fmla="val 1237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7"/>
          <p:cNvSpPr/>
          <p:nvPr/>
        </p:nvSpPr>
        <p:spPr>
          <a:xfrm>
            <a:off x="7985000" y="2386325"/>
            <a:ext cx="171600" cy="118800"/>
          </a:xfrm>
          <a:prstGeom prst="mathDivide">
            <a:avLst>
              <a:gd fmla="val 16330" name="adj1"/>
              <a:gd fmla="val 35746" name="adj2"/>
              <a:gd fmla="val 9186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7"/>
          <p:cNvSpPr/>
          <p:nvPr/>
        </p:nvSpPr>
        <p:spPr>
          <a:xfrm>
            <a:off x="7589850" y="2359925"/>
            <a:ext cx="171600" cy="171600"/>
          </a:xfrm>
          <a:prstGeom prst="mathMultiply">
            <a:avLst>
              <a:gd fmla="val 8319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7"/>
          <p:cNvSpPr/>
          <p:nvPr/>
        </p:nvSpPr>
        <p:spPr>
          <a:xfrm>
            <a:off x="2374550" y="1349900"/>
            <a:ext cx="9161100" cy="38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7"/>
          <p:cNvSpPr/>
          <p:nvPr/>
        </p:nvSpPr>
        <p:spPr>
          <a:xfrm>
            <a:off x="930800" y="2150400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7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7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7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7"/>
          <p:cNvSpPr/>
          <p:nvPr/>
        </p:nvSpPr>
        <p:spPr>
          <a:xfrm>
            <a:off x="1342675" y="2150400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7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7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7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57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7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7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7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7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8"/>
          <p:cNvSpPr txBox="1"/>
          <p:nvPr>
            <p:ph idx="4294967295" type="title"/>
          </p:nvPr>
        </p:nvSpPr>
        <p:spPr>
          <a:xfrm>
            <a:off x="629850" y="372525"/>
            <a:ext cx="79014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Analysing the Effectiveness of adapters on the Baseline model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05" name="Google Shape;1005;p58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06" name="Google Shape;1006;p58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7" name="Google Shape;1007;p58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1008" name="Google Shape;1008;p58"/>
          <p:cNvSpPr txBox="1"/>
          <p:nvPr>
            <p:ph idx="4294967295" type="body"/>
          </p:nvPr>
        </p:nvSpPr>
        <p:spPr>
          <a:xfrm>
            <a:off x="25161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Efficient</a:t>
            </a:r>
            <a:r>
              <a:rPr b="1" lang="en" sz="1500">
                <a:solidFill>
                  <a:srgbClr val="FFF2CC"/>
                </a:solidFill>
              </a:rPr>
              <a:t> </a:t>
            </a:r>
            <a:r>
              <a:rPr b="1" lang="en" sz="1500">
                <a:solidFill>
                  <a:srgbClr val="FFE599"/>
                </a:solidFill>
              </a:rPr>
              <a:t>Parameters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09" name="Google Shape;1009;p58"/>
          <p:cNvCxnSpPr/>
          <p:nvPr/>
        </p:nvCxnSpPr>
        <p:spPr>
          <a:xfrm>
            <a:off x="3469438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0" name="Google Shape;1010;p58"/>
          <p:cNvSpPr txBox="1"/>
          <p:nvPr>
            <p:ph idx="4294967295" type="body"/>
          </p:nvPr>
        </p:nvSpPr>
        <p:spPr>
          <a:xfrm>
            <a:off x="2516182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Analysed the effectiveness of different efficient parameter fine tuning techniques to be used in the bigger model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11" name="Google Shape;1011;p58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Statistical Computing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1012" name="Google Shape;1012;p58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58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Be it for finding a predominant feature or to get general view of what data we are using Statistical tools like Pandas and seaborn are very helpful</a:t>
            </a:r>
            <a:endParaRPr sz="1100"/>
          </a:p>
        </p:txBody>
      </p:sp>
      <p:sp>
        <p:nvSpPr>
          <p:cNvPr id="1014" name="Google Shape;1014;p58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Mathematical Analysis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1015" name="Google Shape;1015;p58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p58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Scipy and Sympy can solve complex mathematical expressions which are helpful in fields like physics, Chemistry, Engineering etc...</a:t>
            </a:r>
            <a:endParaRPr sz="1100"/>
          </a:p>
        </p:txBody>
      </p:sp>
      <p:sp>
        <p:nvSpPr>
          <p:cNvPr id="1017" name="Google Shape;1017;p58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58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8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8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1" name="Google Shape;1021;p58"/>
          <p:cNvCxnSpPr/>
          <p:nvPr/>
        </p:nvCxnSpPr>
        <p:spPr>
          <a:xfrm>
            <a:off x="4894225" y="2484600"/>
            <a:ext cx="15573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2" name="Google Shape;1022;p58"/>
          <p:cNvSpPr/>
          <p:nvPr/>
        </p:nvSpPr>
        <p:spPr>
          <a:xfrm>
            <a:off x="5329675" y="2125013"/>
            <a:ext cx="171600" cy="35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8"/>
          <p:cNvSpPr/>
          <p:nvPr/>
        </p:nvSpPr>
        <p:spPr>
          <a:xfrm>
            <a:off x="5501275" y="1993413"/>
            <a:ext cx="171600" cy="49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8"/>
          <p:cNvSpPr/>
          <p:nvPr/>
        </p:nvSpPr>
        <p:spPr>
          <a:xfrm>
            <a:off x="5672875" y="1915488"/>
            <a:ext cx="171600" cy="5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8"/>
          <p:cNvSpPr/>
          <p:nvPr/>
        </p:nvSpPr>
        <p:spPr>
          <a:xfrm>
            <a:off x="5844475" y="1751013"/>
            <a:ext cx="171600" cy="73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6" name="Google Shape;1026;p58"/>
          <p:cNvCxnSpPr/>
          <p:nvPr/>
        </p:nvCxnSpPr>
        <p:spPr>
          <a:xfrm flipH="1" rot="10800000">
            <a:off x="5363950" y="1642813"/>
            <a:ext cx="485700" cy="3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58"/>
          <p:cNvSpPr/>
          <p:nvPr/>
        </p:nvSpPr>
        <p:spPr>
          <a:xfrm>
            <a:off x="7491925" y="2025650"/>
            <a:ext cx="764400" cy="5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8" name="Google Shape;1028;p58"/>
          <p:cNvCxnSpPr>
            <a:endCxn id="1027" idx="2"/>
          </p:cNvCxnSpPr>
          <p:nvPr/>
        </p:nvCxnSpPr>
        <p:spPr>
          <a:xfrm>
            <a:off x="7872325" y="2035850"/>
            <a:ext cx="1800" cy="55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58"/>
          <p:cNvCxnSpPr>
            <a:endCxn id="1027" idx="3"/>
          </p:cNvCxnSpPr>
          <p:nvPr/>
        </p:nvCxnSpPr>
        <p:spPr>
          <a:xfrm>
            <a:off x="7508125" y="2300300"/>
            <a:ext cx="7482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58"/>
          <p:cNvSpPr/>
          <p:nvPr/>
        </p:nvSpPr>
        <p:spPr>
          <a:xfrm>
            <a:off x="7604250" y="2078975"/>
            <a:ext cx="142800" cy="171600"/>
          </a:xfrm>
          <a:prstGeom prst="mathPlus">
            <a:avLst>
              <a:gd fmla="val 1029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8"/>
          <p:cNvSpPr/>
          <p:nvPr/>
        </p:nvSpPr>
        <p:spPr>
          <a:xfrm>
            <a:off x="7999400" y="2105375"/>
            <a:ext cx="142800" cy="118800"/>
          </a:xfrm>
          <a:prstGeom prst="mathMinus">
            <a:avLst>
              <a:gd fmla="val 1237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8"/>
          <p:cNvSpPr/>
          <p:nvPr/>
        </p:nvSpPr>
        <p:spPr>
          <a:xfrm>
            <a:off x="7985000" y="2386325"/>
            <a:ext cx="171600" cy="118800"/>
          </a:xfrm>
          <a:prstGeom prst="mathDivide">
            <a:avLst>
              <a:gd fmla="val 16330" name="adj1"/>
              <a:gd fmla="val 35746" name="adj2"/>
              <a:gd fmla="val 9186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8"/>
          <p:cNvSpPr/>
          <p:nvPr/>
        </p:nvSpPr>
        <p:spPr>
          <a:xfrm>
            <a:off x="7589850" y="2359925"/>
            <a:ext cx="171600" cy="171600"/>
          </a:xfrm>
          <a:prstGeom prst="mathMultiply">
            <a:avLst>
              <a:gd fmla="val 8319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8"/>
          <p:cNvSpPr/>
          <p:nvPr/>
        </p:nvSpPr>
        <p:spPr>
          <a:xfrm>
            <a:off x="4722600" y="1349900"/>
            <a:ext cx="6813300" cy="38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8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8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8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8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1" name="Google Shape;10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25" y="1662675"/>
            <a:ext cx="1153800" cy="115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9"/>
          <p:cNvSpPr txBox="1"/>
          <p:nvPr>
            <p:ph idx="4294967295" type="title"/>
          </p:nvPr>
        </p:nvSpPr>
        <p:spPr>
          <a:xfrm>
            <a:off x="629850" y="372525"/>
            <a:ext cx="79014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More Efficient FiD inference and Training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48" name="Google Shape;1048;p59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49" name="Google Shape;1049;p59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59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1051" name="Google Shape;1051;p59"/>
          <p:cNvSpPr txBox="1"/>
          <p:nvPr>
            <p:ph idx="4294967295" type="body"/>
          </p:nvPr>
        </p:nvSpPr>
        <p:spPr>
          <a:xfrm>
            <a:off x="25161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Efficient</a:t>
            </a:r>
            <a:r>
              <a:rPr b="1" lang="en" sz="1500">
                <a:solidFill>
                  <a:srgbClr val="FFF2CC"/>
                </a:solidFill>
              </a:rPr>
              <a:t> </a:t>
            </a:r>
            <a:r>
              <a:rPr b="1" lang="en" sz="1500">
                <a:solidFill>
                  <a:srgbClr val="FFE599"/>
                </a:solidFill>
              </a:rPr>
              <a:t>Parameters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52" name="Google Shape;1052;p59"/>
          <p:cNvCxnSpPr/>
          <p:nvPr/>
        </p:nvCxnSpPr>
        <p:spPr>
          <a:xfrm>
            <a:off x="3469413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3" name="Google Shape;1053;p59"/>
          <p:cNvSpPr txBox="1"/>
          <p:nvPr>
            <p:ph idx="4294967295" type="body"/>
          </p:nvPr>
        </p:nvSpPr>
        <p:spPr>
          <a:xfrm>
            <a:off x="2516182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Analysed the effectiveness of different efficient parameter fine tuning techniques to be used in the bigger model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54" name="Google Shape;1054;p59"/>
          <p:cNvSpPr txBox="1"/>
          <p:nvPr>
            <p:ph idx="4294967295" type="body"/>
          </p:nvPr>
        </p:nvSpPr>
        <p:spPr>
          <a:xfrm>
            <a:off x="4491925" y="3108900"/>
            <a:ext cx="25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Modified Fid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55" name="Google Shape;1055;p59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6" name="Google Shape;1056;p59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Apply some nove architectural changes and add the tested adapters to the FiD architecture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57" name="Google Shape;1057;p59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2CC"/>
                </a:solidFill>
              </a:rPr>
              <a:t>Mathematical Analysis</a:t>
            </a:r>
            <a:endParaRPr sz="1500">
              <a:solidFill>
                <a:srgbClr val="FFF2CC"/>
              </a:solidFill>
            </a:endParaRPr>
          </a:p>
        </p:txBody>
      </p:sp>
      <p:cxnSp>
        <p:nvCxnSpPr>
          <p:cNvPr id="1058" name="Google Shape;1058;p59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9" name="Google Shape;1059;p59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Scipy and Sympy can solve complex mathematical expressions which are helpful in fields like physics, Chemistry, Engineering etc...</a:t>
            </a:r>
            <a:endParaRPr sz="1100"/>
          </a:p>
        </p:txBody>
      </p:sp>
      <p:sp>
        <p:nvSpPr>
          <p:cNvPr id="1060" name="Google Shape;1060;p59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9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9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9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9"/>
          <p:cNvSpPr/>
          <p:nvPr/>
        </p:nvSpPr>
        <p:spPr>
          <a:xfrm>
            <a:off x="7491925" y="2025650"/>
            <a:ext cx="764400" cy="5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5" name="Google Shape;1065;p59"/>
          <p:cNvCxnSpPr>
            <a:endCxn id="1064" idx="2"/>
          </p:cNvCxnSpPr>
          <p:nvPr/>
        </p:nvCxnSpPr>
        <p:spPr>
          <a:xfrm>
            <a:off x="7872325" y="2035850"/>
            <a:ext cx="1800" cy="55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59"/>
          <p:cNvCxnSpPr>
            <a:endCxn id="1064" idx="3"/>
          </p:cNvCxnSpPr>
          <p:nvPr/>
        </p:nvCxnSpPr>
        <p:spPr>
          <a:xfrm>
            <a:off x="7508125" y="2300300"/>
            <a:ext cx="7482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7" name="Google Shape;1067;p59"/>
          <p:cNvSpPr/>
          <p:nvPr/>
        </p:nvSpPr>
        <p:spPr>
          <a:xfrm>
            <a:off x="7604250" y="2078975"/>
            <a:ext cx="142800" cy="171600"/>
          </a:xfrm>
          <a:prstGeom prst="mathPlus">
            <a:avLst>
              <a:gd fmla="val 1029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9"/>
          <p:cNvSpPr/>
          <p:nvPr/>
        </p:nvSpPr>
        <p:spPr>
          <a:xfrm>
            <a:off x="7999400" y="2105375"/>
            <a:ext cx="142800" cy="118800"/>
          </a:xfrm>
          <a:prstGeom prst="mathMinus">
            <a:avLst>
              <a:gd fmla="val 12374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9"/>
          <p:cNvSpPr/>
          <p:nvPr/>
        </p:nvSpPr>
        <p:spPr>
          <a:xfrm>
            <a:off x="7985000" y="2386325"/>
            <a:ext cx="171600" cy="118800"/>
          </a:xfrm>
          <a:prstGeom prst="mathDivide">
            <a:avLst>
              <a:gd fmla="val 16330" name="adj1"/>
              <a:gd fmla="val 35746" name="adj2"/>
              <a:gd fmla="val 9186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9"/>
          <p:cNvSpPr/>
          <p:nvPr/>
        </p:nvSpPr>
        <p:spPr>
          <a:xfrm>
            <a:off x="7589850" y="2359925"/>
            <a:ext cx="171600" cy="171600"/>
          </a:xfrm>
          <a:prstGeom prst="mathMultiply">
            <a:avLst>
              <a:gd fmla="val 8319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6919825" y="1349900"/>
            <a:ext cx="4615800" cy="38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9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9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9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8" name="Google Shape;10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25" y="1662675"/>
            <a:ext cx="1153800" cy="115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9" name="Google Shape;1079;p59"/>
          <p:cNvSpPr/>
          <p:nvPr/>
        </p:nvSpPr>
        <p:spPr>
          <a:xfrm>
            <a:off x="5095900" y="1848075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9"/>
          <p:cNvSpPr/>
          <p:nvPr/>
        </p:nvSpPr>
        <p:spPr>
          <a:xfrm>
            <a:off x="5095900" y="2201388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9"/>
          <p:cNvSpPr/>
          <p:nvPr/>
        </p:nvSpPr>
        <p:spPr>
          <a:xfrm>
            <a:off x="5095900" y="2554713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9"/>
          <p:cNvSpPr/>
          <p:nvPr/>
        </p:nvSpPr>
        <p:spPr>
          <a:xfrm>
            <a:off x="5850100" y="2066475"/>
            <a:ext cx="465900" cy="436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Motivation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0"/>
          <p:cNvSpPr txBox="1"/>
          <p:nvPr>
            <p:ph idx="4294967295" type="title"/>
          </p:nvPr>
        </p:nvSpPr>
        <p:spPr>
          <a:xfrm>
            <a:off x="1411050" y="356475"/>
            <a:ext cx="63390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Case Study of these Models on Compliance Documents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89" name="Google Shape;1089;p60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90" name="Google Shape;1090;p60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1" name="Google Shape;1091;p60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1092" name="Google Shape;1092;p60"/>
          <p:cNvSpPr txBox="1"/>
          <p:nvPr>
            <p:ph idx="4294967295" type="body"/>
          </p:nvPr>
        </p:nvSpPr>
        <p:spPr>
          <a:xfrm>
            <a:off x="25161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Efficient</a:t>
            </a:r>
            <a:r>
              <a:rPr b="1" lang="en" sz="1500">
                <a:solidFill>
                  <a:srgbClr val="FFF2CC"/>
                </a:solidFill>
              </a:rPr>
              <a:t> </a:t>
            </a:r>
            <a:r>
              <a:rPr b="1" lang="en" sz="1500">
                <a:solidFill>
                  <a:srgbClr val="FFE599"/>
                </a:solidFill>
              </a:rPr>
              <a:t>Parameters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93" name="Google Shape;1093;p60"/>
          <p:cNvCxnSpPr/>
          <p:nvPr/>
        </p:nvCxnSpPr>
        <p:spPr>
          <a:xfrm>
            <a:off x="346942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4" name="Google Shape;1094;p60"/>
          <p:cNvSpPr txBox="1"/>
          <p:nvPr>
            <p:ph idx="4294967295" type="body"/>
          </p:nvPr>
        </p:nvSpPr>
        <p:spPr>
          <a:xfrm>
            <a:off x="2516182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Analysed the effectiveness of different efficient parameter fine tuning techniques to be used in the bigger model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95" name="Google Shape;1095;p60"/>
          <p:cNvSpPr txBox="1"/>
          <p:nvPr>
            <p:ph idx="4294967295" type="body"/>
          </p:nvPr>
        </p:nvSpPr>
        <p:spPr>
          <a:xfrm>
            <a:off x="4491925" y="3108900"/>
            <a:ext cx="25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Modified FiD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96" name="Google Shape;1096;p60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7" name="Google Shape;1097;p60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Apply some nove architectural changes and add the tested adapters to the FiD architecture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98" name="Google Shape;1098;p60"/>
          <p:cNvSpPr txBox="1"/>
          <p:nvPr>
            <p:ph idx="4294967295" type="body"/>
          </p:nvPr>
        </p:nvSpPr>
        <p:spPr>
          <a:xfrm>
            <a:off x="6761575" y="3108900"/>
            <a:ext cx="2374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Compliance Requirement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099" name="Google Shape;1099;p60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0" name="Google Shape;1100;p60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Run these model and analyse the results on a compiled list of questions from compliance Documents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01" name="Google Shape;1101;p60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0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0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0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0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0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0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0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0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25" y="1662675"/>
            <a:ext cx="1153800" cy="115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2" name="Google Shape;1112;p60"/>
          <p:cNvSpPr/>
          <p:nvPr/>
        </p:nvSpPr>
        <p:spPr>
          <a:xfrm>
            <a:off x="5095900" y="1848075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0"/>
          <p:cNvSpPr/>
          <p:nvPr/>
        </p:nvSpPr>
        <p:spPr>
          <a:xfrm>
            <a:off x="5095900" y="2201388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0"/>
          <p:cNvSpPr/>
          <p:nvPr/>
        </p:nvSpPr>
        <p:spPr>
          <a:xfrm>
            <a:off x="5095900" y="2554713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0"/>
          <p:cNvSpPr/>
          <p:nvPr/>
        </p:nvSpPr>
        <p:spPr>
          <a:xfrm>
            <a:off x="5850100" y="2066475"/>
            <a:ext cx="465900" cy="436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376" y="1808115"/>
            <a:ext cx="724235" cy="8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1"/>
          <p:cNvSpPr txBox="1"/>
          <p:nvPr>
            <p:ph idx="4294967295" type="title"/>
          </p:nvPr>
        </p:nvSpPr>
        <p:spPr>
          <a:xfrm>
            <a:off x="1411050" y="356475"/>
            <a:ext cx="63390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40">
                <a:solidFill>
                  <a:srgbClr val="6AA4C8"/>
                </a:solidFill>
                <a:latin typeface="Raleway"/>
                <a:ea typeface="Raleway"/>
                <a:cs typeface="Raleway"/>
                <a:sym typeface="Raleway"/>
              </a:rPr>
              <a:t>Case Study of these Models on Compliance Documents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123" name="Google Shape;1123;p61"/>
          <p:cNvSpPr txBox="1"/>
          <p:nvPr>
            <p:ph idx="4294967295" type="body"/>
          </p:nvPr>
        </p:nvSpPr>
        <p:spPr>
          <a:xfrm>
            <a:off x="0" y="3108900"/>
            <a:ext cx="2342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Hierarchical Architecture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124" name="Google Shape;1124;p61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p61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Novel 3 module Hierarchical Architecture for Robust extraction of answer in Multihop Question Answering</a:t>
            </a:r>
            <a:r>
              <a:rPr lang="en" sz="1100"/>
              <a:t> </a:t>
            </a:r>
            <a:endParaRPr sz="1100"/>
          </a:p>
        </p:txBody>
      </p:sp>
      <p:sp>
        <p:nvSpPr>
          <p:cNvPr id="1126" name="Google Shape;1126;p61"/>
          <p:cNvSpPr txBox="1"/>
          <p:nvPr>
            <p:ph idx="4294967295" type="body"/>
          </p:nvPr>
        </p:nvSpPr>
        <p:spPr>
          <a:xfrm>
            <a:off x="2516196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Efficient</a:t>
            </a:r>
            <a:r>
              <a:rPr b="1" lang="en" sz="1500">
                <a:solidFill>
                  <a:srgbClr val="FFF2CC"/>
                </a:solidFill>
              </a:rPr>
              <a:t> </a:t>
            </a:r>
            <a:r>
              <a:rPr b="1" lang="en" sz="1500">
                <a:solidFill>
                  <a:srgbClr val="FFE599"/>
                </a:solidFill>
              </a:rPr>
              <a:t>Parameters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127" name="Google Shape;1127;p61"/>
          <p:cNvCxnSpPr/>
          <p:nvPr/>
        </p:nvCxnSpPr>
        <p:spPr>
          <a:xfrm>
            <a:off x="3469438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61"/>
          <p:cNvSpPr txBox="1"/>
          <p:nvPr>
            <p:ph idx="4294967295" type="body"/>
          </p:nvPr>
        </p:nvSpPr>
        <p:spPr>
          <a:xfrm>
            <a:off x="2516182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Analysed the effectiveness of different efficient parameter fine tuning techniques to be used in the bigger model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29" name="Google Shape;1129;p61"/>
          <p:cNvSpPr txBox="1"/>
          <p:nvPr>
            <p:ph idx="4294967295" type="body"/>
          </p:nvPr>
        </p:nvSpPr>
        <p:spPr>
          <a:xfrm>
            <a:off x="4491925" y="3108900"/>
            <a:ext cx="2533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Modified FiD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130" name="Google Shape;1130;p61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61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Apply some nove architectural changes and add the tested adapters to the FiD architecture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32" name="Google Shape;1132;p61"/>
          <p:cNvSpPr txBox="1"/>
          <p:nvPr>
            <p:ph idx="4294967295" type="body"/>
          </p:nvPr>
        </p:nvSpPr>
        <p:spPr>
          <a:xfrm>
            <a:off x="6761575" y="3108900"/>
            <a:ext cx="2374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E599"/>
                </a:solidFill>
              </a:rPr>
              <a:t>Compliance Requirement</a:t>
            </a:r>
            <a:endParaRPr b="1" sz="1500">
              <a:solidFill>
                <a:srgbClr val="FFE599"/>
              </a:solidFill>
            </a:endParaRPr>
          </a:p>
        </p:txBody>
      </p:sp>
      <p:cxnSp>
        <p:nvCxnSpPr>
          <p:cNvPr id="1133" name="Google Shape;1133;p61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4" name="Google Shape;1134;p61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Run these model and analyse the results on a compiled list of questions from compliance Documents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35" name="Google Shape;1135;p61"/>
          <p:cNvSpPr/>
          <p:nvPr/>
        </p:nvSpPr>
        <p:spPr>
          <a:xfrm>
            <a:off x="43152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1"/>
          <p:cNvSpPr/>
          <p:nvPr/>
        </p:nvSpPr>
        <p:spPr>
          <a:xfrm>
            <a:off x="70519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1"/>
          <p:cNvSpPr/>
          <p:nvPr/>
        </p:nvSpPr>
        <p:spPr>
          <a:xfrm>
            <a:off x="2649475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1"/>
          <p:cNvSpPr/>
          <p:nvPr/>
        </p:nvSpPr>
        <p:spPr>
          <a:xfrm>
            <a:off x="4867438" y="1449600"/>
            <a:ext cx="1644300" cy="16593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1"/>
          <p:cNvSpPr/>
          <p:nvPr/>
        </p:nvSpPr>
        <p:spPr>
          <a:xfrm>
            <a:off x="930800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1"/>
          <p:cNvSpPr/>
          <p:nvPr/>
        </p:nvSpPr>
        <p:spPr>
          <a:xfrm>
            <a:off x="1118175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1"/>
          <p:cNvSpPr/>
          <p:nvPr/>
        </p:nvSpPr>
        <p:spPr>
          <a:xfrm>
            <a:off x="65990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1"/>
          <p:cNvSpPr/>
          <p:nvPr/>
        </p:nvSpPr>
        <p:spPr>
          <a:xfrm>
            <a:off x="1576450" y="25315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1"/>
          <p:cNvSpPr/>
          <p:nvPr/>
        </p:nvSpPr>
        <p:spPr>
          <a:xfrm>
            <a:off x="1342675" y="2110725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1"/>
          <p:cNvSpPr/>
          <p:nvPr/>
        </p:nvSpPr>
        <p:spPr>
          <a:xfrm>
            <a:off x="1118225" y="1689913"/>
            <a:ext cx="270900" cy="257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25" y="1662675"/>
            <a:ext cx="1153800" cy="115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6" name="Google Shape;1146;p61"/>
          <p:cNvSpPr/>
          <p:nvPr/>
        </p:nvSpPr>
        <p:spPr>
          <a:xfrm>
            <a:off x="5095900" y="1848075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1"/>
          <p:cNvSpPr/>
          <p:nvPr/>
        </p:nvSpPr>
        <p:spPr>
          <a:xfrm>
            <a:off x="5095900" y="2201388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1"/>
          <p:cNvSpPr/>
          <p:nvPr/>
        </p:nvSpPr>
        <p:spPr>
          <a:xfrm>
            <a:off x="5095900" y="2554713"/>
            <a:ext cx="465900" cy="208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1"/>
          <p:cNvSpPr/>
          <p:nvPr/>
        </p:nvSpPr>
        <p:spPr>
          <a:xfrm>
            <a:off x="5850100" y="2066475"/>
            <a:ext cx="465900" cy="436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376" y="1808115"/>
            <a:ext cx="724235" cy="8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1"/>
          <p:cNvSpPr/>
          <p:nvPr/>
        </p:nvSpPr>
        <p:spPr>
          <a:xfrm>
            <a:off x="4620100" y="1449600"/>
            <a:ext cx="2139000" cy="3693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2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C27BA0"/>
                </a:solidFill>
              </a:rPr>
              <a:t>Methodology</a:t>
            </a:r>
            <a:endParaRPr sz="4040">
              <a:solidFill>
                <a:srgbClr val="C27BA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Dataset For Training the QA Systems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62" name="Google Shape;1162;p63"/>
          <p:cNvSpPr/>
          <p:nvPr/>
        </p:nvSpPr>
        <p:spPr>
          <a:xfrm>
            <a:off x="1091475" y="913125"/>
            <a:ext cx="3167400" cy="2140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HotpotQA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Multihop Question Answering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~90k, Validation: ~7k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Settings: Fullwiki, Distractor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types: Bridge, Comparison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levels: Easy, Medium, Hard</a:t>
            </a:r>
            <a:endParaRPr/>
          </a:p>
        </p:txBody>
      </p:sp>
      <p:sp>
        <p:nvSpPr>
          <p:cNvPr id="1163" name="Google Shape;1163;p63"/>
          <p:cNvSpPr/>
          <p:nvPr/>
        </p:nvSpPr>
        <p:spPr>
          <a:xfrm>
            <a:off x="1442745" y="3331500"/>
            <a:ext cx="2495100" cy="1133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164" name="Google Shape;11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425" y="3670650"/>
            <a:ext cx="492300" cy="4551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5" name="Google Shape;1165;p63"/>
          <p:cNvSpPr/>
          <p:nvPr/>
        </p:nvSpPr>
        <p:spPr>
          <a:xfrm>
            <a:off x="1585425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3"/>
          <p:cNvSpPr/>
          <p:nvPr/>
        </p:nvSpPr>
        <p:spPr>
          <a:xfrm>
            <a:off x="1806395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3"/>
          <p:cNvSpPr/>
          <p:nvPr/>
        </p:nvSpPr>
        <p:spPr>
          <a:xfrm>
            <a:off x="246930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3"/>
          <p:cNvSpPr/>
          <p:nvPr/>
        </p:nvSpPr>
        <p:spPr>
          <a:xfrm>
            <a:off x="291124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3"/>
          <p:cNvSpPr/>
          <p:nvPr/>
        </p:nvSpPr>
        <p:spPr>
          <a:xfrm>
            <a:off x="3353182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3"/>
          <p:cNvSpPr/>
          <p:nvPr/>
        </p:nvSpPr>
        <p:spPr>
          <a:xfrm>
            <a:off x="202736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3"/>
          <p:cNvSpPr/>
          <p:nvPr/>
        </p:nvSpPr>
        <p:spPr>
          <a:xfrm>
            <a:off x="269027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3"/>
          <p:cNvSpPr/>
          <p:nvPr/>
        </p:nvSpPr>
        <p:spPr>
          <a:xfrm>
            <a:off x="3132213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63"/>
          <p:cNvSpPr/>
          <p:nvPr/>
        </p:nvSpPr>
        <p:spPr>
          <a:xfrm>
            <a:off x="3574152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3"/>
          <p:cNvSpPr/>
          <p:nvPr/>
        </p:nvSpPr>
        <p:spPr>
          <a:xfrm>
            <a:off x="2248334" y="4558173"/>
            <a:ext cx="221100" cy="192900"/>
          </a:xfrm>
          <a:prstGeom prst="vertic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64" y="599324"/>
            <a:ext cx="3674259" cy="263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3"/>
          <p:cNvSpPr/>
          <p:nvPr/>
        </p:nvSpPr>
        <p:spPr>
          <a:xfrm>
            <a:off x="5429113" y="4558175"/>
            <a:ext cx="2495100" cy="192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All of wikipedia, documents</a:t>
            </a:r>
            <a:endParaRPr sz="1100"/>
          </a:p>
        </p:txBody>
      </p:sp>
      <p:sp>
        <p:nvSpPr>
          <p:cNvPr id="1177" name="Google Shape;1177;p63"/>
          <p:cNvSpPr/>
          <p:nvPr/>
        </p:nvSpPr>
        <p:spPr>
          <a:xfrm>
            <a:off x="5429107" y="3331500"/>
            <a:ext cx="2495100" cy="1133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178" name="Google Shape;1178;p63"/>
          <p:cNvSpPr/>
          <p:nvPr/>
        </p:nvSpPr>
        <p:spPr>
          <a:xfrm>
            <a:off x="4800538" y="3670650"/>
            <a:ext cx="449400" cy="4551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87" y="3652050"/>
            <a:ext cx="492300" cy="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Main Columns in HotpotQA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85" name="Google Shape;1185;p64"/>
          <p:cNvSpPr/>
          <p:nvPr/>
        </p:nvSpPr>
        <p:spPr>
          <a:xfrm>
            <a:off x="97976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186" name="Google Shape;1186;p64"/>
          <p:cNvSpPr/>
          <p:nvPr/>
        </p:nvSpPr>
        <p:spPr>
          <a:xfrm>
            <a:off x="290848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1187" name="Google Shape;1187;p64"/>
          <p:cNvSpPr/>
          <p:nvPr/>
        </p:nvSpPr>
        <p:spPr>
          <a:xfrm>
            <a:off x="483721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Contexts</a:t>
            </a:r>
            <a:endParaRPr/>
          </a:p>
        </p:txBody>
      </p:sp>
      <p:sp>
        <p:nvSpPr>
          <p:cNvPr id="1188" name="Google Shape;1188;p64"/>
          <p:cNvSpPr/>
          <p:nvPr/>
        </p:nvSpPr>
        <p:spPr>
          <a:xfrm>
            <a:off x="676593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</a:t>
            </a:r>
            <a:endParaRPr/>
          </a:p>
        </p:txBody>
      </p:sp>
      <p:pic>
        <p:nvPicPr>
          <p:cNvPr id="1189" name="Google Shape;11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3363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Main Columns in HotpotQA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195" name="Google Shape;1195;p65"/>
          <p:cNvSpPr/>
          <p:nvPr/>
        </p:nvSpPr>
        <p:spPr>
          <a:xfrm>
            <a:off x="97976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196" name="Google Shape;1196;p65"/>
          <p:cNvSpPr/>
          <p:nvPr/>
        </p:nvSpPr>
        <p:spPr>
          <a:xfrm>
            <a:off x="290848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1197" name="Google Shape;1197;p65"/>
          <p:cNvSpPr/>
          <p:nvPr/>
        </p:nvSpPr>
        <p:spPr>
          <a:xfrm>
            <a:off x="483721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Contexts</a:t>
            </a:r>
            <a:endParaRPr/>
          </a:p>
        </p:txBody>
      </p:sp>
      <p:sp>
        <p:nvSpPr>
          <p:cNvPr id="1198" name="Google Shape;1198;p65"/>
          <p:cNvSpPr/>
          <p:nvPr/>
        </p:nvSpPr>
        <p:spPr>
          <a:xfrm>
            <a:off x="676593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</a:t>
            </a:r>
            <a:endParaRPr/>
          </a:p>
        </p:txBody>
      </p:sp>
      <p:pic>
        <p:nvPicPr>
          <p:cNvPr id="1199" name="Google Shape;11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3363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0" name="Google Shape;12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75" y="2423713"/>
            <a:ext cx="8191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Main Columns in HotpotQA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206" name="Google Shape;1206;p66"/>
          <p:cNvSpPr/>
          <p:nvPr/>
        </p:nvSpPr>
        <p:spPr>
          <a:xfrm>
            <a:off x="97976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207" name="Google Shape;1207;p66"/>
          <p:cNvSpPr/>
          <p:nvPr/>
        </p:nvSpPr>
        <p:spPr>
          <a:xfrm>
            <a:off x="290848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1208" name="Google Shape;1208;p66"/>
          <p:cNvSpPr/>
          <p:nvPr/>
        </p:nvSpPr>
        <p:spPr>
          <a:xfrm>
            <a:off x="483721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Contexts</a:t>
            </a:r>
            <a:endParaRPr/>
          </a:p>
        </p:txBody>
      </p:sp>
      <p:sp>
        <p:nvSpPr>
          <p:cNvPr id="1209" name="Google Shape;1209;p66"/>
          <p:cNvSpPr/>
          <p:nvPr/>
        </p:nvSpPr>
        <p:spPr>
          <a:xfrm>
            <a:off x="676593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</a:t>
            </a:r>
            <a:endParaRPr/>
          </a:p>
        </p:txBody>
      </p:sp>
      <p:pic>
        <p:nvPicPr>
          <p:cNvPr id="1210" name="Google Shape;12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3363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1" name="Google Shape;12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75" y="2423713"/>
            <a:ext cx="8191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6"/>
          <p:cNvSpPr/>
          <p:nvPr/>
        </p:nvSpPr>
        <p:spPr>
          <a:xfrm>
            <a:off x="50425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6"/>
          <p:cNvSpPr/>
          <p:nvPr/>
        </p:nvSpPr>
        <p:spPr>
          <a:xfrm>
            <a:off x="525205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6"/>
          <p:cNvSpPr/>
          <p:nvPr/>
        </p:nvSpPr>
        <p:spPr>
          <a:xfrm>
            <a:off x="546152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6"/>
          <p:cNvSpPr/>
          <p:nvPr/>
        </p:nvSpPr>
        <p:spPr>
          <a:xfrm>
            <a:off x="567100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6"/>
          <p:cNvSpPr/>
          <p:nvPr/>
        </p:nvSpPr>
        <p:spPr>
          <a:xfrm>
            <a:off x="58804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6"/>
          <p:cNvSpPr/>
          <p:nvPr/>
        </p:nvSpPr>
        <p:spPr>
          <a:xfrm>
            <a:off x="50425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6"/>
          <p:cNvSpPr/>
          <p:nvPr/>
        </p:nvSpPr>
        <p:spPr>
          <a:xfrm>
            <a:off x="525205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6"/>
          <p:cNvSpPr/>
          <p:nvPr/>
        </p:nvSpPr>
        <p:spPr>
          <a:xfrm>
            <a:off x="546152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6"/>
          <p:cNvSpPr/>
          <p:nvPr/>
        </p:nvSpPr>
        <p:spPr>
          <a:xfrm>
            <a:off x="567100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6"/>
          <p:cNvSpPr/>
          <p:nvPr/>
        </p:nvSpPr>
        <p:spPr>
          <a:xfrm>
            <a:off x="58804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Main Columns in HotpotQA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227" name="Google Shape;1227;p67"/>
          <p:cNvSpPr/>
          <p:nvPr/>
        </p:nvSpPr>
        <p:spPr>
          <a:xfrm>
            <a:off x="97976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228" name="Google Shape;1228;p67"/>
          <p:cNvSpPr/>
          <p:nvPr/>
        </p:nvSpPr>
        <p:spPr>
          <a:xfrm>
            <a:off x="290848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1229" name="Google Shape;1229;p67"/>
          <p:cNvSpPr/>
          <p:nvPr/>
        </p:nvSpPr>
        <p:spPr>
          <a:xfrm>
            <a:off x="4837213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Contexts</a:t>
            </a:r>
            <a:endParaRPr/>
          </a:p>
        </p:txBody>
      </p:sp>
      <p:sp>
        <p:nvSpPr>
          <p:cNvPr id="1230" name="Google Shape;1230;p67"/>
          <p:cNvSpPr/>
          <p:nvPr/>
        </p:nvSpPr>
        <p:spPr>
          <a:xfrm>
            <a:off x="6765938" y="1219875"/>
            <a:ext cx="1398300" cy="392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</a:t>
            </a:r>
            <a:endParaRPr/>
          </a:p>
        </p:txBody>
      </p:sp>
      <p:pic>
        <p:nvPicPr>
          <p:cNvPr id="1231" name="Google Shape;12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5" y="23363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2" name="Google Shape;123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75" y="2423713"/>
            <a:ext cx="8191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67"/>
          <p:cNvSpPr/>
          <p:nvPr/>
        </p:nvSpPr>
        <p:spPr>
          <a:xfrm>
            <a:off x="50425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67"/>
          <p:cNvSpPr/>
          <p:nvPr/>
        </p:nvSpPr>
        <p:spPr>
          <a:xfrm>
            <a:off x="525205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7"/>
          <p:cNvSpPr/>
          <p:nvPr/>
        </p:nvSpPr>
        <p:spPr>
          <a:xfrm>
            <a:off x="546152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7"/>
          <p:cNvSpPr/>
          <p:nvPr/>
        </p:nvSpPr>
        <p:spPr>
          <a:xfrm>
            <a:off x="5671000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7"/>
          <p:cNvSpPr/>
          <p:nvPr/>
        </p:nvSpPr>
        <p:spPr>
          <a:xfrm>
            <a:off x="5880475" y="26878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7"/>
          <p:cNvSpPr/>
          <p:nvPr/>
        </p:nvSpPr>
        <p:spPr>
          <a:xfrm>
            <a:off x="50425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7"/>
          <p:cNvSpPr/>
          <p:nvPr/>
        </p:nvSpPr>
        <p:spPr>
          <a:xfrm>
            <a:off x="525205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7"/>
          <p:cNvSpPr/>
          <p:nvPr/>
        </p:nvSpPr>
        <p:spPr>
          <a:xfrm>
            <a:off x="546152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67"/>
          <p:cNvSpPr/>
          <p:nvPr/>
        </p:nvSpPr>
        <p:spPr>
          <a:xfrm>
            <a:off x="5671000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7"/>
          <p:cNvSpPr/>
          <p:nvPr/>
        </p:nvSpPr>
        <p:spPr>
          <a:xfrm>
            <a:off x="5880475" y="29932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7"/>
          <p:cNvSpPr/>
          <p:nvPr/>
        </p:nvSpPr>
        <p:spPr>
          <a:xfrm>
            <a:off x="6945150" y="2647688"/>
            <a:ext cx="373800" cy="244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_________________________</a:t>
            </a:r>
            <a:endParaRPr sz="200"/>
          </a:p>
        </p:txBody>
      </p:sp>
      <p:sp>
        <p:nvSpPr>
          <p:cNvPr id="1244" name="Google Shape;1244;p67"/>
          <p:cNvSpPr/>
          <p:nvPr/>
        </p:nvSpPr>
        <p:spPr>
          <a:xfrm>
            <a:off x="7269175" y="2508563"/>
            <a:ext cx="149700" cy="85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7"/>
          <p:cNvSpPr/>
          <p:nvPr/>
        </p:nvSpPr>
        <p:spPr>
          <a:xfrm>
            <a:off x="7511325" y="3056375"/>
            <a:ext cx="373800" cy="244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_________________________</a:t>
            </a:r>
            <a:endParaRPr sz="200"/>
          </a:p>
        </p:txBody>
      </p:sp>
      <p:sp>
        <p:nvSpPr>
          <p:cNvPr id="1246" name="Google Shape;1246;p67"/>
          <p:cNvSpPr/>
          <p:nvPr/>
        </p:nvSpPr>
        <p:spPr>
          <a:xfrm>
            <a:off x="7835350" y="2917250"/>
            <a:ext cx="149700" cy="85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7" name="Google Shape;12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625" y="2647696"/>
            <a:ext cx="109337" cy="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800" y="3114421"/>
            <a:ext cx="109337" cy="1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8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4" name="Google Shape;1254;p68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5" name="Google Shape;1255;p68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6" name="Google Shape;1256;p68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7" name="Google Shape;1257;p68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8" name="Google Shape;1258;p68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68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0" name="Google Shape;1260;p68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" name="Google Shape;1261;p68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" name="Google Shape;1262;p68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3" name="Google Shape;1263;p6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264" name="Google Shape;1264;p68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5" name="Google Shape;1265;p68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9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1" name="Google Shape;1271;p69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2" name="Google Shape;1272;p69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3" name="Google Shape;1273;p69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69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5" name="Google Shape;1275;p69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6" name="Google Shape;1276;p69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69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8" name="Google Shape;1278;p69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9" name="Google Shape;1279;p69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0" name="Google Shape;1280;p6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281" name="Google Shape;1281;p69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2" name="Google Shape;1282;p69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3" name="Google Shape;1283;p69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4" name="Google Shape;1284;p69"/>
          <p:cNvSpPr txBox="1"/>
          <p:nvPr/>
        </p:nvSpPr>
        <p:spPr>
          <a:xfrm>
            <a:off x="82124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5" name="Google Shape;1285;p69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" name="Google Shape;283;p43"/>
          <p:cNvCxnSpPr>
            <a:stCxn id="282" idx="2"/>
            <a:endCxn id="281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3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43"/>
          <p:cNvCxnSpPr>
            <a:endCxn id="286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43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43"/>
          <p:cNvCxnSpPr>
            <a:stCxn id="282" idx="5"/>
            <a:endCxn id="286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3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1" name="Google Shape;291;p43"/>
          <p:cNvCxnSpPr>
            <a:stCxn id="286" idx="0"/>
            <a:endCxn id="290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0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1" name="Google Shape;1291;p70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70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70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4" name="Google Shape;1294;p70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5" name="Google Shape;1295;p70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6" name="Google Shape;1296;p70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7" name="Google Shape;1297;p70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8" name="Google Shape;1298;p70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9" name="Google Shape;1299;p70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0" name="Google Shape;1300;p7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301" name="Google Shape;1301;p70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70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3" name="Google Shape;1303;p70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4" name="Google Shape;1304;p70"/>
          <p:cNvSpPr txBox="1"/>
          <p:nvPr/>
        </p:nvSpPr>
        <p:spPr>
          <a:xfrm>
            <a:off x="2983816" y="9022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5" name="Google Shape;1305;p70"/>
          <p:cNvSpPr txBox="1"/>
          <p:nvPr/>
        </p:nvSpPr>
        <p:spPr>
          <a:xfrm>
            <a:off x="2983816" y="1519994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6" name="Google Shape;1306;p70"/>
          <p:cNvSpPr txBox="1"/>
          <p:nvPr/>
        </p:nvSpPr>
        <p:spPr>
          <a:xfrm>
            <a:off x="2983816" y="121112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2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7" name="Google Shape;1307;p70"/>
          <p:cNvSpPr txBox="1"/>
          <p:nvPr/>
        </p:nvSpPr>
        <p:spPr>
          <a:xfrm>
            <a:off x="2983816" y="18085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8" name="Google Shape;1308;p70"/>
          <p:cNvSpPr txBox="1"/>
          <p:nvPr/>
        </p:nvSpPr>
        <p:spPr>
          <a:xfrm>
            <a:off x="2983816" y="24262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9" name="Google Shape;1309;p70"/>
          <p:cNvSpPr txBox="1"/>
          <p:nvPr/>
        </p:nvSpPr>
        <p:spPr>
          <a:xfrm>
            <a:off x="2983816" y="21174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0" name="Google Shape;1310;p70"/>
          <p:cNvSpPr txBox="1"/>
          <p:nvPr/>
        </p:nvSpPr>
        <p:spPr>
          <a:xfrm>
            <a:off x="2983816" y="27148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1" name="Google Shape;1311;p70"/>
          <p:cNvSpPr txBox="1"/>
          <p:nvPr/>
        </p:nvSpPr>
        <p:spPr>
          <a:xfrm>
            <a:off x="2983816" y="333256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3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2" name="Google Shape;1312;p70"/>
          <p:cNvSpPr txBox="1"/>
          <p:nvPr/>
        </p:nvSpPr>
        <p:spPr>
          <a:xfrm>
            <a:off x="2983816" y="302369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3" name="Google Shape;1313;p70"/>
          <p:cNvSpPr txBox="1"/>
          <p:nvPr/>
        </p:nvSpPr>
        <p:spPr>
          <a:xfrm>
            <a:off x="2983816" y="362111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4" name="Google Shape;1314;p70"/>
          <p:cNvSpPr txBox="1"/>
          <p:nvPr/>
        </p:nvSpPr>
        <p:spPr>
          <a:xfrm>
            <a:off x="2983816" y="423885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5" name="Google Shape;1315;p70"/>
          <p:cNvSpPr txBox="1"/>
          <p:nvPr/>
        </p:nvSpPr>
        <p:spPr>
          <a:xfrm>
            <a:off x="2983816" y="392998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6" name="Google Shape;1316;p70"/>
          <p:cNvSpPr/>
          <p:nvPr/>
        </p:nvSpPr>
        <p:spPr>
          <a:xfrm>
            <a:off x="4023653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(Extractor)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7" name="Google Shape;1317;p70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8" name="Google Shape;1318;p70"/>
          <p:cNvSpPr txBox="1"/>
          <p:nvPr/>
        </p:nvSpPr>
        <p:spPr>
          <a:xfrm>
            <a:off x="3991249" y="4561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1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71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71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6" name="Google Shape;1326;p71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7" name="Google Shape;1327;p71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8" name="Google Shape;1328;p71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9" name="Google Shape;1329;p71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0" name="Google Shape;1330;p71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1" name="Google Shape;1331;p71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2" name="Google Shape;1332;p71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3" name="Google Shape;1333;p7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334" name="Google Shape;1334;p71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71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6" name="Google Shape;1336;p71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71"/>
          <p:cNvSpPr txBox="1"/>
          <p:nvPr/>
        </p:nvSpPr>
        <p:spPr>
          <a:xfrm>
            <a:off x="2983816" y="9022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71"/>
          <p:cNvSpPr txBox="1"/>
          <p:nvPr/>
        </p:nvSpPr>
        <p:spPr>
          <a:xfrm>
            <a:off x="2983816" y="1519994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9" name="Google Shape;1339;p71"/>
          <p:cNvSpPr txBox="1"/>
          <p:nvPr/>
        </p:nvSpPr>
        <p:spPr>
          <a:xfrm>
            <a:off x="2983816" y="121112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2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0" name="Google Shape;1340;p71"/>
          <p:cNvSpPr txBox="1"/>
          <p:nvPr/>
        </p:nvSpPr>
        <p:spPr>
          <a:xfrm>
            <a:off x="2983816" y="18085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1" name="Google Shape;1341;p71"/>
          <p:cNvSpPr txBox="1"/>
          <p:nvPr/>
        </p:nvSpPr>
        <p:spPr>
          <a:xfrm>
            <a:off x="2983816" y="24262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2" name="Google Shape;1342;p71"/>
          <p:cNvSpPr txBox="1"/>
          <p:nvPr/>
        </p:nvSpPr>
        <p:spPr>
          <a:xfrm>
            <a:off x="2983816" y="21174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3" name="Google Shape;1343;p71"/>
          <p:cNvSpPr txBox="1"/>
          <p:nvPr/>
        </p:nvSpPr>
        <p:spPr>
          <a:xfrm>
            <a:off x="2983816" y="27148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4" name="Google Shape;1344;p71"/>
          <p:cNvSpPr txBox="1"/>
          <p:nvPr/>
        </p:nvSpPr>
        <p:spPr>
          <a:xfrm>
            <a:off x="2983816" y="333256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3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5" name="Google Shape;1345;p71"/>
          <p:cNvSpPr txBox="1"/>
          <p:nvPr/>
        </p:nvSpPr>
        <p:spPr>
          <a:xfrm>
            <a:off x="2983816" y="302369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6" name="Google Shape;1346;p71"/>
          <p:cNvSpPr txBox="1"/>
          <p:nvPr/>
        </p:nvSpPr>
        <p:spPr>
          <a:xfrm>
            <a:off x="2983816" y="362111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71"/>
          <p:cNvSpPr txBox="1"/>
          <p:nvPr/>
        </p:nvSpPr>
        <p:spPr>
          <a:xfrm>
            <a:off x="2983816" y="423885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8" name="Google Shape;1348;p71"/>
          <p:cNvSpPr txBox="1"/>
          <p:nvPr/>
        </p:nvSpPr>
        <p:spPr>
          <a:xfrm>
            <a:off x="2983816" y="392998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9" name="Google Shape;1349;p71"/>
          <p:cNvSpPr/>
          <p:nvPr/>
        </p:nvSpPr>
        <p:spPr>
          <a:xfrm>
            <a:off x="4023653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(Extractor)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0" name="Google Shape;1350;p71"/>
          <p:cNvSpPr txBox="1"/>
          <p:nvPr/>
        </p:nvSpPr>
        <p:spPr>
          <a:xfrm>
            <a:off x="4998873" y="131152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1" name="Google Shape;1351;p71"/>
          <p:cNvSpPr txBox="1"/>
          <p:nvPr/>
        </p:nvSpPr>
        <p:spPr>
          <a:xfrm>
            <a:off x="4998873" y="212935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2" name="Google Shape;1352;p71"/>
          <p:cNvSpPr txBox="1"/>
          <p:nvPr/>
        </p:nvSpPr>
        <p:spPr>
          <a:xfrm>
            <a:off x="4998873" y="294720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3" name="Google Shape;1353;p71"/>
          <p:cNvSpPr txBox="1"/>
          <p:nvPr/>
        </p:nvSpPr>
        <p:spPr>
          <a:xfrm>
            <a:off x="4998873" y="376503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4" name="Google Shape;1354;p71"/>
          <p:cNvSpPr/>
          <p:nvPr/>
        </p:nvSpPr>
        <p:spPr>
          <a:xfrm>
            <a:off x="6038900" y="2094813"/>
            <a:ext cx="2827800" cy="1202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 Model (T5)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(Generator)</a:t>
            </a:r>
            <a:endParaRPr/>
          </a:p>
        </p:txBody>
      </p:sp>
      <p:sp>
        <p:nvSpPr>
          <p:cNvPr id="1355" name="Google Shape;1355;p71"/>
          <p:cNvSpPr txBox="1"/>
          <p:nvPr/>
        </p:nvSpPr>
        <p:spPr>
          <a:xfrm>
            <a:off x="618865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6" name="Google Shape;1356;p71"/>
          <p:cNvSpPr txBox="1"/>
          <p:nvPr/>
        </p:nvSpPr>
        <p:spPr>
          <a:xfrm>
            <a:off x="669505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71"/>
          <p:cNvSpPr txBox="1"/>
          <p:nvPr/>
        </p:nvSpPr>
        <p:spPr>
          <a:xfrm>
            <a:off x="770600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8" name="Google Shape;1358;p71"/>
          <p:cNvSpPr txBox="1"/>
          <p:nvPr/>
        </p:nvSpPr>
        <p:spPr>
          <a:xfrm>
            <a:off x="71996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9" name="Google Shape;1359;p71"/>
          <p:cNvSpPr txBox="1"/>
          <p:nvPr/>
        </p:nvSpPr>
        <p:spPr>
          <a:xfrm>
            <a:off x="82124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71"/>
          <p:cNvSpPr txBox="1"/>
          <p:nvPr/>
        </p:nvSpPr>
        <p:spPr>
          <a:xfrm>
            <a:off x="7594875" y="1637238"/>
            <a:ext cx="1123800" cy="323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1" name="Google Shape;1361;p71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2" name="Google Shape;1362;p71"/>
          <p:cNvSpPr txBox="1"/>
          <p:nvPr/>
        </p:nvSpPr>
        <p:spPr>
          <a:xfrm>
            <a:off x="3991249" y="4561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2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72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9" name="Google Shape;1369;p72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0" name="Google Shape;1370;p72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1" name="Google Shape;1371;p72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2" name="Google Shape;1372;p72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3" name="Google Shape;1373;p72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72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5" name="Google Shape;1375;p72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6" name="Google Shape;1376;p72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7" name="Google Shape;1377;p7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378" name="Google Shape;1378;p72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9" name="Google Shape;1379;p72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0" name="Google Shape;1380;p72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1" name="Google Shape;1381;p72"/>
          <p:cNvSpPr txBox="1"/>
          <p:nvPr/>
        </p:nvSpPr>
        <p:spPr>
          <a:xfrm>
            <a:off x="2983816" y="9022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2" name="Google Shape;1382;p72"/>
          <p:cNvSpPr txBox="1"/>
          <p:nvPr/>
        </p:nvSpPr>
        <p:spPr>
          <a:xfrm>
            <a:off x="2983816" y="1519994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3" name="Google Shape;1383;p72"/>
          <p:cNvSpPr txBox="1"/>
          <p:nvPr/>
        </p:nvSpPr>
        <p:spPr>
          <a:xfrm>
            <a:off x="2983816" y="121112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2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4" name="Google Shape;1384;p72"/>
          <p:cNvSpPr txBox="1"/>
          <p:nvPr/>
        </p:nvSpPr>
        <p:spPr>
          <a:xfrm>
            <a:off x="2983816" y="18085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72"/>
          <p:cNvSpPr txBox="1"/>
          <p:nvPr/>
        </p:nvSpPr>
        <p:spPr>
          <a:xfrm>
            <a:off x="2983816" y="24262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72"/>
          <p:cNvSpPr txBox="1"/>
          <p:nvPr/>
        </p:nvSpPr>
        <p:spPr>
          <a:xfrm>
            <a:off x="2983816" y="21174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7" name="Google Shape;1387;p72"/>
          <p:cNvSpPr txBox="1"/>
          <p:nvPr/>
        </p:nvSpPr>
        <p:spPr>
          <a:xfrm>
            <a:off x="2983816" y="27148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8" name="Google Shape;1388;p72"/>
          <p:cNvSpPr txBox="1"/>
          <p:nvPr/>
        </p:nvSpPr>
        <p:spPr>
          <a:xfrm>
            <a:off x="2983816" y="333256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3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9" name="Google Shape;1389;p72"/>
          <p:cNvSpPr txBox="1"/>
          <p:nvPr/>
        </p:nvSpPr>
        <p:spPr>
          <a:xfrm>
            <a:off x="2983816" y="302369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0" name="Google Shape;1390;p72"/>
          <p:cNvSpPr txBox="1"/>
          <p:nvPr/>
        </p:nvSpPr>
        <p:spPr>
          <a:xfrm>
            <a:off x="2983816" y="362111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1" name="Google Shape;1391;p72"/>
          <p:cNvSpPr txBox="1"/>
          <p:nvPr/>
        </p:nvSpPr>
        <p:spPr>
          <a:xfrm>
            <a:off x="2983816" y="423885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2" name="Google Shape;1392;p72"/>
          <p:cNvSpPr txBox="1"/>
          <p:nvPr/>
        </p:nvSpPr>
        <p:spPr>
          <a:xfrm>
            <a:off x="2983816" y="392998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3" name="Google Shape;1393;p72"/>
          <p:cNvSpPr/>
          <p:nvPr/>
        </p:nvSpPr>
        <p:spPr>
          <a:xfrm>
            <a:off x="4023653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(Extractor)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4" name="Google Shape;1394;p72"/>
          <p:cNvSpPr txBox="1"/>
          <p:nvPr/>
        </p:nvSpPr>
        <p:spPr>
          <a:xfrm>
            <a:off x="4998873" y="131152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72"/>
          <p:cNvSpPr txBox="1"/>
          <p:nvPr/>
        </p:nvSpPr>
        <p:spPr>
          <a:xfrm>
            <a:off x="4998873" y="212935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6" name="Google Shape;1396;p72"/>
          <p:cNvSpPr txBox="1"/>
          <p:nvPr/>
        </p:nvSpPr>
        <p:spPr>
          <a:xfrm>
            <a:off x="4998873" y="294720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72"/>
          <p:cNvSpPr txBox="1"/>
          <p:nvPr/>
        </p:nvSpPr>
        <p:spPr>
          <a:xfrm>
            <a:off x="4998873" y="376503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72"/>
          <p:cNvSpPr/>
          <p:nvPr/>
        </p:nvSpPr>
        <p:spPr>
          <a:xfrm>
            <a:off x="6038900" y="2094813"/>
            <a:ext cx="2827800" cy="1202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 Model (T5-squad)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(Generator)</a:t>
            </a:r>
            <a:endParaRPr/>
          </a:p>
        </p:txBody>
      </p:sp>
      <p:sp>
        <p:nvSpPr>
          <p:cNvPr id="1399" name="Google Shape;1399;p72"/>
          <p:cNvSpPr txBox="1"/>
          <p:nvPr/>
        </p:nvSpPr>
        <p:spPr>
          <a:xfrm>
            <a:off x="618865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0" name="Google Shape;1400;p72"/>
          <p:cNvSpPr txBox="1"/>
          <p:nvPr/>
        </p:nvSpPr>
        <p:spPr>
          <a:xfrm>
            <a:off x="669505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1" name="Google Shape;1401;p72"/>
          <p:cNvSpPr txBox="1"/>
          <p:nvPr/>
        </p:nvSpPr>
        <p:spPr>
          <a:xfrm>
            <a:off x="770600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2" name="Google Shape;1402;p72"/>
          <p:cNvSpPr txBox="1"/>
          <p:nvPr/>
        </p:nvSpPr>
        <p:spPr>
          <a:xfrm>
            <a:off x="71996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3" name="Google Shape;1403;p72"/>
          <p:cNvSpPr txBox="1"/>
          <p:nvPr/>
        </p:nvSpPr>
        <p:spPr>
          <a:xfrm>
            <a:off x="82124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4" name="Google Shape;1404;p72"/>
          <p:cNvSpPr txBox="1"/>
          <p:nvPr/>
        </p:nvSpPr>
        <p:spPr>
          <a:xfrm>
            <a:off x="7594875" y="1637238"/>
            <a:ext cx="1123800" cy="323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5" name="Google Shape;1405;p72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6" name="Google Shape;1406;p72"/>
          <p:cNvSpPr txBox="1"/>
          <p:nvPr/>
        </p:nvSpPr>
        <p:spPr>
          <a:xfrm>
            <a:off x="3991249" y="4561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7" name="Google Shape;1407;p72"/>
          <p:cNvSpPr/>
          <p:nvPr/>
        </p:nvSpPr>
        <p:spPr>
          <a:xfrm>
            <a:off x="6727700" y="382675"/>
            <a:ext cx="1640700" cy="965700"/>
          </a:xfrm>
          <a:prstGeom prst="wedgeRoundRectCallout">
            <a:avLst>
              <a:gd fmla="val -19592" name="adj1"/>
              <a:gd fmla="val 65507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Training: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Batch Size: 32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Learning Rate: 5e-5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Optimizer: AdamW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Epochs: 3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GPU: Tesla T4 16B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3"/>
          <p:cNvSpPr txBox="1"/>
          <p:nvPr/>
        </p:nvSpPr>
        <p:spPr>
          <a:xfrm>
            <a:off x="387624" y="114457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A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3" name="Google Shape;1413;p73"/>
          <p:cNvSpPr txBox="1"/>
          <p:nvPr/>
        </p:nvSpPr>
        <p:spPr>
          <a:xfrm>
            <a:off x="387624" y="176232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4" name="Google Shape;1414;p73"/>
          <p:cNvSpPr txBox="1"/>
          <p:nvPr/>
        </p:nvSpPr>
        <p:spPr>
          <a:xfrm>
            <a:off x="387624" y="145344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B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5" name="Google Shape;1415;p73"/>
          <p:cNvSpPr txBox="1"/>
          <p:nvPr/>
        </p:nvSpPr>
        <p:spPr>
          <a:xfrm>
            <a:off x="387624" y="207119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D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6" name="Google Shape;1416;p73"/>
          <p:cNvSpPr txBox="1"/>
          <p:nvPr/>
        </p:nvSpPr>
        <p:spPr>
          <a:xfrm>
            <a:off x="387624" y="238006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E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7" name="Google Shape;1417;p73"/>
          <p:cNvSpPr txBox="1"/>
          <p:nvPr/>
        </p:nvSpPr>
        <p:spPr>
          <a:xfrm>
            <a:off x="387624" y="26889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F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8" name="Google Shape;1418;p73"/>
          <p:cNvSpPr txBox="1"/>
          <p:nvPr/>
        </p:nvSpPr>
        <p:spPr>
          <a:xfrm>
            <a:off x="387624" y="33066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9" name="Google Shape;1419;p73"/>
          <p:cNvSpPr txBox="1"/>
          <p:nvPr/>
        </p:nvSpPr>
        <p:spPr>
          <a:xfrm>
            <a:off x="387624" y="29978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G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0" name="Google Shape;1420;p73"/>
          <p:cNvSpPr txBox="1"/>
          <p:nvPr/>
        </p:nvSpPr>
        <p:spPr>
          <a:xfrm>
            <a:off x="387624" y="361555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I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1" name="Google Shape;1421;p73"/>
          <p:cNvSpPr txBox="1"/>
          <p:nvPr/>
        </p:nvSpPr>
        <p:spPr>
          <a:xfrm>
            <a:off x="387624" y="39244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Passage J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2" name="Google Shape;1422;p7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Baseline Model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423" name="Google Shape;1423;p73"/>
          <p:cNvSpPr/>
          <p:nvPr/>
        </p:nvSpPr>
        <p:spPr>
          <a:xfrm>
            <a:off x="1243321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1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(Selector)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4" name="Google Shape;1424;p73"/>
          <p:cNvSpPr txBox="1"/>
          <p:nvPr/>
        </p:nvSpPr>
        <p:spPr>
          <a:xfrm>
            <a:off x="2126903" y="161026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C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5" name="Google Shape;1425;p73"/>
          <p:cNvSpPr txBox="1"/>
          <p:nvPr/>
        </p:nvSpPr>
        <p:spPr>
          <a:xfrm>
            <a:off x="2126903" y="314093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Passage H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6" name="Google Shape;1426;p73"/>
          <p:cNvSpPr txBox="1"/>
          <p:nvPr/>
        </p:nvSpPr>
        <p:spPr>
          <a:xfrm>
            <a:off x="2983816" y="9022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7" name="Google Shape;1427;p73"/>
          <p:cNvSpPr txBox="1"/>
          <p:nvPr/>
        </p:nvSpPr>
        <p:spPr>
          <a:xfrm>
            <a:off x="2983816" y="1519994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8" name="Google Shape;1428;p73"/>
          <p:cNvSpPr txBox="1"/>
          <p:nvPr/>
        </p:nvSpPr>
        <p:spPr>
          <a:xfrm>
            <a:off x="2983816" y="121112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2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9" name="Google Shape;1429;p73"/>
          <p:cNvSpPr txBox="1"/>
          <p:nvPr/>
        </p:nvSpPr>
        <p:spPr>
          <a:xfrm>
            <a:off x="2983816" y="180853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0" name="Google Shape;1430;p73"/>
          <p:cNvSpPr txBox="1"/>
          <p:nvPr/>
        </p:nvSpPr>
        <p:spPr>
          <a:xfrm>
            <a:off x="2983816" y="2426281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1" name="Google Shape;1431;p73"/>
          <p:cNvSpPr txBox="1"/>
          <p:nvPr/>
        </p:nvSpPr>
        <p:spPr>
          <a:xfrm>
            <a:off x="2983816" y="211740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C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73"/>
          <p:cNvSpPr txBox="1"/>
          <p:nvPr/>
        </p:nvSpPr>
        <p:spPr>
          <a:xfrm>
            <a:off x="2983816" y="27148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1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3" name="Google Shape;1433;p73"/>
          <p:cNvSpPr txBox="1"/>
          <p:nvPr/>
        </p:nvSpPr>
        <p:spPr>
          <a:xfrm>
            <a:off x="2983816" y="333256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3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4" name="Google Shape;1434;p73"/>
          <p:cNvSpPr txBox="1"/>
          <p:nvPr/>
        </p:nvSpPr>
        <p:spPr>
          <a:xfrm>
            <a:off x="2983816" y="302369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5" name="Google Shape;1435;p73"/>
          <p:cNvSpPr txBox="1"/>
          <p:nvPr/>
        </p:nvSpPr>
        <p:spPr>
          <a:xfrm>
            <a:off x="2983816" y="362111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4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6" name="Google Shape;1436;p73"/>
          <p:cNvSpPr txBox="1"/>
          <p:nvPr/>
        </p:nvSpPr>
        <p:spPr>
          <a:xfrm>
            <a:off x="2983816" y="423885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7" name="Google Shape;1437;p73"/>
          <p:cNvSpPr txBox="1"/>
          <p:nvPr/>
        </p:nvSpPr>
        <p:spPr>
          <a:xfrm>
            <a:off x="2983816" y="392998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H Sentence 5</a:t>
            </a:r>
            <a:endParaRPr sz="9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8" name="Google Shape;1438;p73"/>
          <p:cNvSpPr/>
          <p:nvPr/>
        </p:nvSpPr>
        <p:spPr>
          <a:xfrm>
            <a:off x="4023653" y="997297"/>
            <a:ext cx="829800" cy="33975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Module 2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(Extractor)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9" name="Google Shape;1439;p73"/>
          <p:cNvSpPr txBox="1"/>
          <p:nvPr/>
        </p:nvSpPr>
        <p:spPr>
          <a:xfrm>
            <a:off x="4998873" y="1311523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0" name="Google Shape;1440;p73"/>
          <p:cNvSpPr txBox="1"/>
          <p:nvPr/>
        </p:nvSpPr>
        <p:spPr>
          <a:xfrm>
            <a:off x="4998873" y="2129359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73"/>
          <p:cNvSpPr txBox="1"/>
          <p:nvPr/>
        </p:nvSpPr>
        <p:spPr>
          <a:xfrm>
            <a:off x="4998873" y="294720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2" name="Google Shape;1442;p73"/>
          <p:cNvSpPr txBox="1"/>
          <p:nvPr/>
        </p:nvSpPr>
        <p:spPr>
          <a:xfrm>
            <a:off x="4998873" y="3765032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 Sentence 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3" name="Google Shape;1443;p73"/>
          <p:cNvSpPr/>
          <p:nvPr/>
        </p:nvSpPr>
        <p:spPr>
          <a:xfrm>
            <a:off x="6038900" y="2094813"/>
            <a:ext cx="2827800" cy="1202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Seq2Seq Model (T5)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(Generator)</a:t>
            </a:r>
            <a:endParaRPr/>
          </a:p>
        </p:txBody>
      </p:sp>
      <p:sp>
        <p:nvSpPr>
          <p:cNvPr id="1444" name="Google Shape;1444;p73"/>
          <p:cNvSpPr txBox="1"/>
          <p:nvPr/>
        </p:nvSpPr>
        <p:spPr>
          <a:xfrm>
            <a:off x="618865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5" name="Google Shape;1445;p73"/>
          <p:cNvSpPr txBox="1"/>
          <p:nvPr/>
        </p:nvSpPr>
        <p:spPr>
          <a:xfrm>
            <a:off x="669505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C3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6" name="Google Shape;1446;p73"/>
          <p:cNvSpPr txBox="1"/>
          <p:nvPr/>
        </p:nvSpPr>
        <p:spPr>
          <a:xfrm>
            <a:off x="7706000" y="3431388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73"/>
          <p:cNvSpPr txBox="1"/>
          <p:nvPr/>
        </p:nvSpPr>
        <p:spPr>
          <a:xfrm>
            <a:off x="71996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C6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8" name="Google Shape;1448;p73"/>
          <p:cNvSpPr txBox="1"/>
          <p:nvPr/>
        </p:nvSpPr>
        <p:spPr>
          <a:xfrm>
            <a:off x="8212400" y="3431763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9" name="Google Shape;1449;p73"/>
          <p:cNvSpPr txBox="1"/>
          <p:nvPr/>
        </p:nvSpPr>
        <p:spPr>
          <a:xfrm>
            <a:off x="7594875" y="1637238"/>
            <a:ext cx="1123800" cy="323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73"/>
          <p:cNvSpPr txBox="1"/>
          <p:nvPr/>
        </p:nvSpPr>
        <p:spPr>
          <a:xfrm>
            <a:off x="1210924" y="4506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73"/>
          <p:cNvSpPr txBox="1"/>
          <p:nvPr/>
        </p:nvSpPr>
        <p:spPr>
          <a:xfrm>
            <a:off x="3991249" y="4561947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Question</a:t>
            </a:r>
            <a:endParaRPr sz="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73"/>
          <p:cNvSpPr/>
          <p:nvPr/>
        </p:nvSpPr>
        <p:spPr>
          <a:xfrm>
            <a:off x="6038900" y="715225"/>
            <a:ext cx="2827800" cy="427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458" name="Google Shape;1458;p74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1459" name="Google Shape;1459;p74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1460" name="Google Shape;1460;p74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1461" name="Google Shape;1461;p74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1462" name="Google Shape;1462;p74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1463" name="Google Shape;1463;p74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  <p:sp>
        <p:nvSpPr>
          <p:cNvPr id="1464" name="Google Shape;1464;p74"/>
          <p:cNvSpPr/>
          <p:nvPr/>
        </p:nvSpPr>
        <p:spPr>
          <a:xfrm>
            <a:off x="2731500" y="1032463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65" name="Google Shape;1465;p74"/>
          <p:cNvSpPr/>
          <p:nvPr/>
        </p:nvSpPr>
        <p:spPr>
          <a:xfrm>
            <a:off x="4848663" y="2926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66" name="Google Shape;1466;p74"/>
          <p:cNvSpPr/>
          <p:nvPr/>
        </p:nvSpPr>
        <p:spPr>
          <a:xfrm>
            <a:off x="2731500" y="2926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grpSp>
        <p:nvGrpSpPr>
          <p:cNvPr id="1467" name="Google Shape;1467;p74"/>
          <p:cNvGrpSpPr/>
          <p:nvPr/>
        </p:nvGrpSpPr>
        <p:grpSpPr>
          <a:xfrm>
            <a:off x="2985875" y="2018875"/>
            <a:ext cx="3387775" cy="1291200"/>
            <a:chOff x="3024725" y="2004600"/>
            <a:chExt cx="3387775" cy="1291200"/>
          </a:xfrm>
        </p:grpSpPr>
        <p:sp>
          <p:nvSpPr>
            <p:cNvPr id="1468" name="Google Shape;1468;p74"/>
            <p:cNvSpPr/>
            <p:nvPr/>
          </p:nvSpPr>
          <p:spPr>
            <a:xfrm>
              <a:off x="3024725" y="2004600"/>
              <a:ext cx="1840500" cy="12912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</a:t>
              </a:r>
              <a:endParaRPr/>
            </a:p>
          </p:txBody>
        </p:sp>
        <p:sp>
          <p:nvSpPr>
            <p:cNvPr id="1469" name="Google Shape;1469;p74"/>
            <p:cNvSpPr/>
            <p:nvPr/>
          </p:nvSpPr>
          <p:spPr>
            <a:xfrm>
              <a:off x="4572000" y="2004600"/>
              <a:ext cx="1840500" cy="1291200"/>
            </a:xfrm>
            <a:prstGeom prst="roundRect">
              <a:avLst>
                <a:gd fmla="val 16667" name="adj"/>
              </a:avLst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</a:t>
              </a:r>
              <a:endParaRPr/>
            </a:p>
          </p:txBody>
        </p:sp>
      </p:grpSp>
      <p:sp>
        <p:nvSpPr>
          <p:cNvPr id="1470" name="Google Shape;1470;p74"/>
          <p:cNvSpPr/>
          <p:nvPr/>
        </p:nvSpPr>
        <p:spPr>
          <a:xfrm>
            <a:off x="4848663" y="10324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476" name="Google Shape;1476;p75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77" name="Google Shape;1477;p75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1478" name="Google Shape;1478;p75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1479" name="Google Shape;1479;p75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1480" name="Google Shape;1480;p75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1481" name="Google Shape;1481;p75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1482" name="Google Shape;1482;p75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7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488" name="Google Shape;1488;p76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89" name="Google Shape;1489;p76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1490" name="Google Shape;1490;p76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1491" name="Google Shape;1491;p76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1492" name="Google Shape;1492;p76"/>
          <p:cNvSpPr/>
          <p:nvPr/>
        </p:nvSpPr>
        <p:spPr>
          <a:xfrm>
            <a:off x="3987825" y="1804975"/>
            <a:ext cx="249600" cy="21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6"/>
          <p:cNvSpPr/>
          <p:nvPr/>
        </p:nvSpPr>
        <p:spPr>
          <a:xfrm>
            <a:off x="5181775" y="1804975"/>
            <a:ext cx="249600" cy="213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6"/>
          <p:cNvSpPr/>
          <p:nvPr/>
        </p:nvSpPr>
        <p:spPr>
          <a:xfrm>
            <a:off x="3987825" y="3310075"/>
            <a:ext cx="249600" cy="21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6"/>
          <p:cNvSpPr/>
          <p:nvPr/>
        </p:nvSpPr>
        <p:spPr>
          <a:xfrm>
            <a:off x="5181775" y="3310075"/>
            <a:ext cx="249600" cy="213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6"/>
          <p:cNvSpPr/>
          <p:nvPr/>
        </p:nvSpPr>
        <p:spPr>
          <a:xfrm>
            <a:off x="3509925" y="2557525"/>
            <a:ext cx="249600" cy="21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6"/>
          <p:cNvSpPr/>
          <p:nvPr/>
        </p:nvSpPr>
        <p:spPr>
          <a:xfrm>
            <a:off x="5600025" y="2557525"/>
            <a:ext cx="249600" cy="213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6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1499" name="Google Shape;1499;p76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1500" name="Google Shape;1500;p76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Adapters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506" name="Google Shape;1506;p77"/>
          <p:cNvSpPr/>
          <p:nvPr/>
        </p:nvSpPr>
        <p:spPr>
          <a:xfrm>
            <a:off x="3759525" y="2018875"/>
            <a:ext cx="1840500" cy="1291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507" name="Google Shape;1507;p77"/>
          <p:cNvSpPr/>
          <p:nvPr/>
        </p:nvSpPr>
        <p:spPr>
          <a:xfrm>
            <a:off x="10812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QA</a:t>
            </a:r>
            <a:endParaRPr sz="1300"/>
          </a:p>
        </p:txBody>
      </p:sp>
      <p:sp>
        <p:nvSpPr>
          <p:cNvPr id="1508" name="Google Shape;1508;p77"/>
          <p:cNvSpPr/>
          <p:nvPr/>
        </p:nvSpPr>
        <p:spPr>
          <a:xfrm>
            <a:off x="10812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</a:t>
            </a:r>
            <a:endParaRPr sz="1300"/>
          </a:p>
        </p:txBody>
      </p:sp>
      <p:sp>
        <p:nvSpPr>
          <p:cNvPr id="1509" name="Google Shape;1509;p77"/>
          <p:cNvSpPr/>
          <p:nvPr/>
        </p:nvSpPr>
        <p:spPr>
          <a:xfrm>
            <a:off x="10812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Fact Checking</a:t>
            </a:r>
            <a:endParaRPr sz="1300"/>
          </a:p>
        </p:txBody>
      </p:sp>
      <p:sp>
        <p:nvSpPr>
          <p:cNvPr id="1510" name="Google Shape;1510;p77"/>
          <p:cNvSpPr/>
          <p:nvPr/>
        </p:nvSpPr>
        <p:spPr>
          <a:xfrm>
            <a:off x="3987825" y="1804975"/>
            <a:ext cx="249600" cy="21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7"/>
          <p:cNvSpPr/>
          <p:nvPr/>
        </p:nvSpPr>
        <p:spPr>
          <a:xfrm>
            <a:off x="5181775" y="1804975"/>
            <a:ext cx="249600" cy="213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7"/>
          <p:cNvSpPr/>
          <p:nvPr/>
        </p:nvSpPr>
        <p:spPr>
          <a:xfrm>
            <a:off x="3987825" y="3310075"/>
            <a:ext cx="249600" cy="213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7"/>
          <p:cNvSpPr/>
          <p:nvPr/>
        </p:nvSpPr>
        <p:spPr>
          <a:xfrm>
            <a:off x="5181775" y="3310075"/>
            <a:ext cx="249600" cy="213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7"/>
          <p:cNvSpPr/>
          <p:nvPr/>
        </p:nvSpPr>
        <p:spPr>
          <a:xfrm>
            <a:off x="3509925" y="2557525"/>
            <a:ext cx="249600" cy="21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7"/>
          <p:cNvSpPr/>
          <p:nvPr/>
        </p:nvSpPr>
        <p:spPr>
          <a:xfrm>
            <a:off x="5600025" y="2557525"/>
            <a:ext cx="249600" cy="2139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6" name="Google Shape;1516;p77"/>
          <p:cNvCxnSpPr>
            <a:stCxn id="1511" idx="3"/>
            <a:endCxn id="1517" idx="1"/>
          </p:cNvCxnSpPr>
          <p:nvPr/>
        </p:nvCxnSpPr>
        <p:spPr>
          <a:xfrm flipH="1" rot="10800000">
            <a:off x="5431375" y="1571125"/>
            <a:ext cx="1534500" cy="340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77"/>
          <p:cNvCxnSpPr>
            <a:stCxn id="1507" idx="3"/>
            <a:endCxn id="1510" idx="1"/>
          </p:cNvCxnSpPr>
          <p:nvPr/>
        </p:nvCxnSpPr>
        <p:spPr>
          <a:xfrm>
            <a:off x="2393725" y="1571025"/>
            <a:ext cx="1594200" cy="340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77"/>
          <p:cNvCxnSpPr>
            <a:stCxn id="1509" idx="3"/>
            <a:endCxn id="1514" idx="1"/>
          </p:cNvCxnSpPr>
          <p:nvPr/>
        </p:nvCxnSpPr>
        <p:spPr>
          <a:xfrm>
            <a:off x="2393725" y="2571750"/>
            <a:ext cx="1116300" cy="927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p77"/>
          <p:cNvCxnSpPr>
            <a:stCxn id="1508" idx="3"/>
            <a:endCxn id="1512" idx="1"/>
          </p:cNvCxnSpPr>
          <p:nvPr/>
        </p:nvCxnSpPr>
        <p:spPr>
          <a:xfrm flipH="1" rot="10800000">
            <a:off x="2393725" y="3417075"/>
            <a:ext cx="1594200" cy="1554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77"/>
          <p:cNvCxnSpPr>
            <a:stCxn id="1522" idx="1"/>
            <a:endCxn id="1513" idx="3"/>
          </p:cNvCxnSpPr>
          <p:nvPr/>
        </p:nvCxnSpPr>
        <p:spPr>
          <a:xfrm rot="10800000">
            <a:off x="5431375" y="3417025"/>
            <a:ext cx="1534500" cy="15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p77"/>
          <p:cNvCxnSpPr>
            <a:stCxn id="1524" idx="1"/>
            <a:endCxn id="1515" idx="3"/>
          </p:cNvCxnSpPr>
          <p:nvPr/>
        </p:nvCxnSpPr>
        <p:spPr>
          <a:xfrm flipH="1">
            <a:off x="5849625" y="2571775"/>
            <a:ext cx="1116300" cy="9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77"/>
          <p:cNvSpPr/>
          <p:nvPr/>
        </p:nvSpPr>
        <p:spPr>
          <a:xfrm>
            <a:off x="6965825" y="2389800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Summarisation</a:t>
            </a:r>
            <a:endParaRPr sz="1300"/>
          </a:p>
        </p:txBody>
      </p:sp>
      <p:sp>
        <p:nvSpPr>
          <p:cNvPr id="1526" name="Google Shape;1526;p77"/>
          <p:cNvSpPr/>
          <p:nvPr/>
        </p:nvSpPr>
        <p:spPr>
          <a:xfrm>
            <a:off x="6965825" y="138907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Dialogue</a:t>
            </a:r>
            <a:endParaRPr sz="1300"/>
          </a:p>
        </p:txBody>
      </p:sp>
      <p:sp>
        <p:nvSpPr>
          <p:cNvPr id="1527" name="Google Shape;1527;p77"/>
          <p:cNvSpPr/>
          <p:nvPr/>
        </p:nvSpPr>
        <p:spPr>
          <a:xfrm>
            <a:off x="6965825" y="3390525"/>
            <a:ext cx="1312500" cy="363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Translation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533" name="Google Shape;1533;p78"/>
          <p:cNvGrpSpPr/>
          <p:nvPr/>
        </p:nvGrpSpPr>
        <p:grpSpPr>
          <a:xfrm>
            <a:off x="996350" y="1286750"/>
            <a:ext cx="6903425" cy="3437800"/>
            <a:chOff x="996350" y="1286750"/>
            <a:chExt cx="6903425" cy="3437800"/>
          </a:xfrm>
        </p:grpSpPr>
        <p:sp>
          <p:nvSpPr>
            <p:cNvPr id="1534" name="Google Shape;1534;p78"/>
            <p:cNvSpPr/>
            <p:nvPr/>
          </p:nvSpPr>
          <p:spPr>
            <a:xfrm>
              <a:off x="3567600" y="19289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535" name="Google Shape;1535;p78"/>
            <p:cNvSpPr/>
            <p:nvPr/>
          </p:nvSpPr>
          <p:spPr>
            <a:xfrm>
              <a:off x="3567600" y="42907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536" name="Google Shape;1536;p78"/>
            <p:cNvSpPr/>
            <p:nvPr/>
          </p:nvSpPr>
          <p:spPr>
            <a:xfrm>
              <a:off x="3567600" y="12867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XW</a:t>
              </a:r>
              <a:endParaRPr/>
            </a:p>
          </p:txBody>
        </p:sp>
        <p:sp>
          <p:nvSpPr>
            <p:cNvPr id="1537" name="Google Shape;1537;p78"/>
            <p:cNvSpPr txBox="1"/>
            <p:nvPr/>
          </p:nvSpPr>
          <p:spPr>
            <a:xfrm>
              <a:off x="996350" y="2805550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538" name="Google Shape;1538;p78"/>
            <p:cNvPicPr preferRelativeResize="0"/>
            <p:nvPr/>
          </p:nvPicPr>
          <p:blipFill rotWithShape="1">
            <a:blip r:embed="rId3">
              <a:alphaModFix/>
            </a:blip>
            <a:srcRect b="0" l="0" r="48274" t="0"/>
            <a:stretch/>
          </p:blipFill>
          <p:spPr>
            <a:xfrm>
              <a:off x="6283450" y="2451775"/>
              <a:ext cx="1616325" cy="1107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544" name="Google Shape;1544;p79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545" name="Google Shape;1545;p79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46" name="Google Shape;1546;p79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547" name="Google Shape;1547;p79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79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49" name="Google Shape;1549;p79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50" name="Google Shape;1550;p79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51" name="Google Shape;1551;p79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44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0" name="Google Shape;300;p44"/>
          <p:cNvCxnSpPr>
            <a:stCxn id="299" idx="2"/>
            <a:endCxn id="298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4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2" name="Google Shape;302;p44"/>
          <p:cNvCxnSpPr>
            <a:endCxn id="303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4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4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05" name="Google Shape;305;p44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44"/>
          <p:cNvCxnSpPr>
            <a:stCxn id="299" idx="5"/>
            <a:endCxn id="303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4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8" name="Google Shape;308;p44"/>
          <p:cNvCxnSpPr>
            <a:stCxn id="303" idx="0"/>
            <a:endCxn id="307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783450" y="4480050"/>
            <a:ext cx="1662300" cy="506400"/>
          </a:xfrm>
          <a:prstGeom prst="wedgeEllipseCallout">
            <a:avLst>
              <a:gd fmla="val -23821" name="adj1"/>
              <a:gd fmla="val -73948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Non Parametric Knowledge</a:t>
            </a:r>
            <a:endParaRPr sz="600"/>
          </a:p>
        </p:txBody>
      </p:sp>
      <p:sp>
        <p:nvSpPr>
          <p:cNvPr id="311" name="Google Shape;311;p44"/>
          <p:cNvSpPr/>
          <p:nvPr/>
        </p:nvSpPr>
        <p:spPr>
          <a:xfrm>
            <a:off x="7642925" y="2467750"/>
            <a:ext cx="1662300" cy="506400"/>
          </a:xfrm>
          <a:prstGeom prst="wedgeEllipseCallout">
            <a:avLst>
              <a:gd fmla="val -14536" name="adj1"/>
              <a:gd fmla="val 76896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Parametric Knowledge</a:t>
            </a:r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557" name="Google Shape;1557;p80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558" name="Google Shape;1558;p80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59" name="Google Shape;1559;p80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560" name="Google Shape;1560;p80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1" name="Google Shape;1561;p80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62" name="Google Shape;1562;p80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63" name="Google Shape;1563;p80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4" name="Google Shape;1564;p80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0"/>
          <p:cNvSpPr/>
          <p:nvPr/>
        </p:nvSpPr>
        <p:spPr>
          <a:xfrm rot="-5400000">
            <a:off x="6044200" y="2835600"/>
            <a:ext cx="64200" cy="774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0"/>
          <p:cNvSpPr txBox="1"/>
          <p:nvPr/>
        </p:nvSpPr>
        <p:spPr>
          <a:xfrm>
            <a:off x="5931700" y="3178375"/>
            <a:ext cx="28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r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572" name="Google Shape;1572;p81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573" name="Google Shape;1573;p81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74" name="Google Shape;1574;p81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575" name="Google Shape;1575;p81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6" name="Google Shape;1576;p81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77" name="Google Shape;1577;p81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78" name="Google Shape;1578;p81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79" name="Google Shape;1579;p81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0" name="Google Shape;1580;p81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1" name="Google Shape;1581;p81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8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587" name="Google Shape;1587;p82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588" name="Google Shape;1588;p82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89" name="Google Shape;1589;p82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590" name="Google Shape;1590;p82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1" name="Google Shape;1591;p82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592" name="Google Shape;1592;p82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93" name="Google Shape;1593;p82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94" name="Google Shape;1594;p82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5" name="Google Shape;1595;p82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6" name="Google Shape;1596;p82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82"/>
          <p:cNvSpPr/>
          <p:nvPr/>
        </p:nvSpPr>
        <p:spPr>
          <a:xfrm rot="5400000">
            <a:off x="6055700" y="1268975"/>
            <a:ext cx="55500" cy="1701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82"/>
          <p:cNvSpPr txBox="1"/>
          <p:nvPr/>
        </p:nvSpPr>
        <p:spPr>
          <a:xfrm>
            <a:off x="5939950" y="1887738"/>
            <a:ext cx="28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9" name="Google Shape;1599;p82"/>
          <p:cNvSpPr/>
          <p:nvPr/>
        </p:nvSpPr>
        <p:spPr>
          <a:xfrm>
            <a:off x="4173300" y="2225750"/>
            <a:ext cx="42900" cy="176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0" name="Google Shape;1600;p82"/>
          <p:cNvCxnSpPr>
            <a:stCxn id="1599" idx="1"/>
            <a:endCxn id="1598" idx="0"/>
          </p:cNvCxnSpPr>
          <p:nvPr/>
        </p:nvCxnSpPr>
        <p:spPr>
          <a:xfrm flipH="1" rot="10800000">
            <a:off x="4216200" y="1887650"/>
            <a:ext cx="1868400" cy="1219200"/>
          </a:xfrm>
          <a:prstGeom prst="curvedConnector4">
            <a:avLst>
              <a:gd fmla="val 22141" name="adj1"/>
              <a:gd fmla="val 11952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606" name="Google Shape;1606;p83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607" name="Google Shape;1607;p83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08" name="Google Shape;1608;p83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609" name="Google Shape;1609;p83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0" name="Google Shape;1610;p83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11" name="Google Shape;1611;p83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612" name="Google Shape;1612;p83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13" name="Google Shape;1613;p83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14" name="Google Shape;1614;p83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5" name="Google Shape;1615;p83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6" name="Google Shape;1616;p83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8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622" name="Google Shape;1622;p84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623" name="Google Shape;1623;p84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24" name="Google Shape;1624;p84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625" name="Google Shape;1625;p84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6" name="Google Shape;1626;p84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27" name="Google Shape;1627;p84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628" name="Google Shape;1628;p84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29" name="Google Shape;1629;p84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30" name="Google Shape;1630;p84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1" name="Google Shape;1631;p84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2" name="Google Shape;1632;p84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84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4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5" name="Google Shape;1635;p84"/>
          <p:cNvCxnSpPr>
            <a:stCxn id="1624" idx="3"/>
            <a:endCxn id="1634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6" name="Google Shape;1636;p84"/>
          <p:cNvCxnSpPr>
            <a:stCxn id="1627" idx="1"/>
            <a:endCxn id="1634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7" name="Google Shape;1637;p84"/>
          <p:cNvCxnSpPr>
            <a:stCxn id="1634" idx="3"/>
            <a:endCxn id="1638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8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644" name="Google Shape;1644;p85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645" name="Google Shape;1645;p85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46" name="Google Shape;1646;p85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647" name="Google Shape;1647;p85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8" name="Google Shape;1648;p85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49" name="Google Shape;1649;p85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650" name="Google Shape;1650;p85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51" name="Google Shape;1651;p85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52" name="Google Shape;1652;p85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3" name="Google Shape;1653;p85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4" name="Google Shape;1654;p85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85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85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7" name="Google Shape;1657;p85"/>
          <p:cNvCxnSpPr>
            <a:stCxn id="1646" idx="3"/>
            <a:endCxn id="1656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8" name="Google Shape;1658;p85"/>
          <p:cNvCxnSpPr>
            <a:stCxn id="1649" idx="1"/>
            <a:endCxn id="1656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85"/>
          <p:cNvSpPr/>
          <p:nvPr/>
        </p:nvSpPr>
        <p:spPr>
          <a:xfrm>
            <a:off x="3788473" y="10344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cxnSp>
        <p:nvCxnSpPr>
          <p:cNvPr id="1660" name="Google Shape;1660;p85"/>
          <p:cNvCxnSpPr>
            <a:stCxn id="1656" idx="3"/>
            <a:endCxn id="1659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8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666" name="Google Shape;1666;p86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667" name="Google Shape;1667;p86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68" name="Google Shape;1668;p86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669" name="Google Shape;1669;p86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0" name="Google Shape;1670;p86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71" name="Google Shape;1671;p86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672" name="Google Shape;1672;p86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73" name="Google Shape;1673;p86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74" name="Google Shape;1674;p86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5" name="Google Shape;1675;p86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6" name="Google Shape;16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928" y="2836419"/>
            <a:ext cx="1580735" cy="562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86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86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6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0" name="Google Shape;1680;p86"/>
          <p:cNvCxnSpPr>
            <a:stCxn id="1668" idx="3"/>
            <a:endCxn id="1679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1" name="Google Shape;1681;p86"/>
          <p:cNvCxnSpPr>
            <a:stCxn id="1671" idx="1"/>
            <a:endCxn id="1679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2" name="Google Shape;1682;p86"/>
          <p:cNvSpPr/>
          <p:nvPr/>
        </p:nvSpPr>
        <p:spPr>
          <a:xfrm>
            <a:off x="3788473" y="10344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cxnSp>
        <p:nvCxnSpPr>
          <p:cNvPr id="1683" name="Google Shape;1683;p86"/>
          <p:cNvCxnSpPr>
            <a:stCxn id="1679" idx="3"/>
            <a:endCxn id="1682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689" name="Google Shape;1689;p87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690" name="Google Shape;1690;p87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91" name="Google Shape;1691;p87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692" name="Google Shape;1692;p87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3" name="Google Shape;1693;p87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94" name="Google Shape;1694;p87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695" name="Google Shape;1695;p87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96" name="Google Shape;1696;p87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97" name="Google Shape;1697;p87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8" name="Google Shape;1698;p87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9" name="Google Shape;16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928" y="2836419"/>
            <a:ext cx="1580735" cy="562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0" name="Google Shape;1700;p87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7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7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3" name="Google Shape;1703;p87"/>
          <p:cNvCxnSpPr>
            <a:stCxn id="1691" idx="3"/>
            <a:endCxn id="1702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4" name="Google Shape;1704;p87"/>
          <p:cNvCxnSpPr>
            <a:stCxn id="1694" idx="1"/>
            <a:endCxn id="1702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5" name="Google Shape;1705;p87"/>
          <p:cNvSpPr/>
          <p:nvPr/>
        </p:nvSpPr>
        <p:spPr>
          <a:xfrm>
            <a:off x="3788473" y="10344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cxnSp>
        <p:nvCxnSpPr>
          <p:cNvPr id="1706" name="Google Shape;1706;p87"/>
          <p:cNvCxnSpPr>
            <a:stCxn id="1702" idx="3"/>
            <a:endCxn id="1705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7" name="Google Shape;1707;p87"/>
          <p:cNvSpPr/>
          <p:nvPr/>
        </p:nvSpPr>
        <p:spPr>
          <a:xfrm>
            <a:off x="7433475" y="1804725"/>
            <a:ext cx="1448100" cy="10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User Chosen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Hyperparameter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Usually 2r</a:t>
            </a:r>
            <a:endParaRPr sz="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8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Low Rank Adaptation(LoRA)</a:t>
            </a:r>
            <a:endParaRPr sz="2640">
              <a:solidFill>
                <a:srgbClr val="9E9E9E"/>
              </a:solidFill>
            </a:endParaRPr>
          </a:p>
        </p:txBody>
      </p:sp>
      <p:sp>
        <p:nvSpPr>
          <p:cNvPr id="1713" name="Google Shape;1713;p88"/>
          <p:cNvSpPr/>
          <p:nvPr/>
        </p:nvSpPr>
        <p:spPr>
          <a:xfrm>
            <a:off x="2344073" y="2201534"/>
            <a:ext cx="1703400" cy="18321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714" name="Google Shape;1714;p88"/>
          <p:cNvSpPr/>
          <p:nvPr/>
        </p:nvSpPr>
        <p:spPr>
          <a:xfrm>
            <a:off x="2344073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15" name="Google Shape;1715;p88"/>
          <p:cNvSpPr/>
          <p:nvPr/>
        </p:nvSpPr>
        <p:spPr>
          <a:xfrm>
            <a:off x="2344073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716" name="Google Shape;1716;p88"/>
          <p:cNvSpPr txBox="1"/>
          <p:nvPr/>
        </p:nvSpPr>
        <p:spPr>
          <a:xfrm>
            <a:off x="763338" y="2947292"/>
            <a:ext cx="1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Projection(h)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7" name="Google Shape;1717;p88"/>
          <p:cNvSpPr/>
          <p:nvPr/>
        </p:nvSpPr>
        <p:spPr>
          <a:xfrm>
            <a:off x="5232845" y="4210810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18" name="Google Shape;1718;p88"/>
          <p:cNvSpPr/>
          <p:nvPr/>
        </p:nvSpPr>
        <p:spPr>
          <a:xfrm>
            <a:off x="5232845" y="16551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719" name="Google Shape;1719;p88"/>
          <p:cNvSpPr/>
          <p:nvPr/>
        </p:nvSpPr>
        <p:spPr>
          <a:xfrm>
            <a:off x="5232845" y="3178363"/>
            <a:ext cx="1703400" cy="855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20" name="Google Shape;1720;p88"/>
          <p:cNvSpPr/>
          <p:nvPr/>
        </p:nvSpPr>
        <p:spPr>
          <a:xfrm rot="10800000">
            <a:off x="5232792" y="2201418"/>
            <a:ext cx="1703400" cy="8610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21" name="Google Shape;1721;p88"/>
          <p:cNvSpPr txBox="1"/>
          <p:nvPr/>
        </p:nvSpPr>
        <p:spPr>
          <a:xfrm>
            <a:off x="5294151" y="3382764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2" name="Google Shape;1722;p88"/>
          <p:cNvSpPr txBox="1"/>
          <p:nvPr/>
        </p:nvSpPr>
        <p:spPr>
          <a:xfrm>
            <a:off x="5294151" y="2302219"/>
            <a:ext cx="15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3" name="Google Shape;17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928" y="2836419"/>
            <a:ext cx="1580735" cy="562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4" name="Google Shape;1724;p88"/>
          <p:cNvCxnSpPr/>
          <p:nvPr/>
        </p:nvCxnSpPr>
        <p:spPr>
          <a:xfrm>
            <a:off x="9176150" y="7183425"/>
            <a:ext cx="1542600" cy="15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88"/>
          <p:cNvSpPr/>
          <p:nvPr/>
        </p:nvSpPr>
        <p:spPr>
          <a:xfrm>
            <a:off x="4451488" y="1655188"/>
            <a:ext cx="366000" cy="369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8"/>
          <p:cNvSpPr/>
          <p:nvPr/>
        </p:nvSpPr>
        <p:spPr>
          <a:xfrm>
            <a:off x="4399113" y="1593538"/>
            <a:ext cx="482100" cy="4926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7" name="Google Shape;1727;p88"/>
          <p:cNvCxnSpPr>
            <a:stCxn id="1715" idx="3"/>
            <a:endCxn id="1726" idx="2"/>
          </p:cNvCxnSpPr>
          <p:nvPr/>
        </p:nvCxnSpPr>
        <p:spPr>
          <a:xfrm>
            <a:off x="4047473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8" name="Google Shape;1728;p88"/>
          <p:cNvCxnSpPr>
            <a:stCxn id="1718" idx="1"/>
            <a:endCxn id="1726" idx="0"/>
          </p:cNvCxnSpPr>
          <p:nvPr/>
        </p:nvCxnSpPr>
        <p:spPr>
          <a:xfrm rot="10800000">
            <a:off x="4817345" y="1839839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9" name="Google Shape;1729;p88"/>
          <p:cNvSpPr/>
          <p:nvPr/>
        </p:nvSpPr>
        <p:spPr>
          <a:xfrm>
            <a:off x="3788473" y="1034489"/>
            <a:ext cx="1703400" cy="369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cxnSp>
        <p:nvCxnSpPr>
          <p:cNvPr id="1730" name="Google Shape;1730;p88"/>
          <p:cNvCxnSpPr>
            <a:stCxn id="1726" idx="3"/>
            <a:endCxn id="1729" idx="2"/>
          </p:cNvCxnSpPr>
          <p:nvPr/>
        </p:nvCxnSpPr>
        <p:spPr>
          <a:xfrm rot="10800000">
            <a:off x="4640163" y="1403832"/>
            <a:ext cx="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88"/>
          <p:cNvSpPr/>
          <p:nvPr/>
        </p:nvSpPr>
        <p:spPr>
          <a:xfrm>
            <a:off x="7433475" y="1804725"/>
            <a:ext cx="1448100" cy="10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User Chosen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Hyperparameter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Usually 2r</a:t>
            </a:r>
            <a:endParaRPr sz="800"/>
          </a:p>
        </p:txBody>
      </p:sp>
      <p:pic>
        <p:nvPicPr>
          <p:cNvPr id="1732" name="Google Shape;173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97" y="1131625"/>
            <a:ext cx="1747586" cy="1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8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Infused Adapter</a:t>
            </a:r>
            <a:r>
              <a:rPr lang="en" sz="2640">
                <a:solidFill>
                  <a:srgbClr val="9E9E9E"/>
                </a:solidFill>
              </a:rPr>
              <a:t>((IA)^3)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738" name="Google Shape;1738;p89"/>
          <p:cNvGrpSpPr/>
          <p:nvPr/>
        </p:nvGrpSpPr>
        <p:grpSpPr>
          <a:xfrm>
            <a:off x="1274575" y="1286750"/>
            <a:ext cx="6346975" cy="3437800"/>
            <a:chOff x="1398513" y="995525"/>
            <a:chExt cx="6346975" cy="3437800"/>
          </a:xfrm>
        </p:grpSpPr>
        <p:sp>
          <p:nvSpPr>
            <p:cNvPr id="1739" name="Google Shape;1739;p89"/>
            <p:cNvSpPr txBox="1"/>
            <p:nvPr/>
          </p:nvSpPr>
          <p:spPr>
            <a:xfrm>
              <a:off x="1398513" y="2514325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740" name="Google Shape;1740;p89"/>
            <p:cNvPicPr preferRelativeResize="0"/>
            <p:nvPr/>
          </p:nvPicPr>
          <p:blipFill rotWithShape="1">
            <a:blip r:embed="rId3">
              <a:alphaModFix/>
            </a:blip>
            <a:srcRect b="0" l="0" r="48274" t="0"/>
            <a:stretch/>
          </p:blipFill>
          <p:spPr>
            <a:xfrm>
              <a:off x="6129162" y="2160550"/>
              <a:ext cx="1616325" cy="110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1" name="Google Shape;1741;p89"/>
            <p:cNvSpPr/>
            <p:nvPr/>
          </p:nvSpPr>
          <p:spPr>
            <a:xfrm>
              <a:off x="3691538" y="3999525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742" name="Google Shape;1742;p89"/>
            <p:cNvSpPr/>
            <p:nvPr/>
          </p:nvSpPr>
          <p:spPr>
            <a:xfrm>
              <a:off x="3691538" y="995525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XW</a:t>
              </a:r>
              <a:endParaRPr/>
            </a:p>
          </p:txBody>
        </p:sp>
        <p:sp>
          <p:nvSpPr>
            <p:cNvPr id="1743" name="Google Shape;1743;p89"/>
            <p:cNvSpPr/>
            <p:nvPr/>
          </p:nvSpPr>
          <p:spPr>
            <a:xfrm>
              <a:off x="3691538" y="1637725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5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9" name="Google Shape;319;p45"/>
          <p:cNvCxnSpPr>
            <a:stCxn id="318" idx="2"/>
            <a:endCxn id="317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5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1" name="Google Shape;321;p45"/>
          <p:cNvCxnSpPr>
            <a:endCxn id="322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5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5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24" name="Google Shape;324;p45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5" name="Google Shape;325;p45"/>
          <p:cNvCxnSpPr>
            <a:stCxn id="318" idx="5"/>
            <a:endCxn id="322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5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7" name="Google Shape;327;p45"/>
          <p:cNvCxnSpPr>
            <a:stCxn id="322" idx="0"/>
            <a:endCxn id="326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4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29" name="Google Shape;329;p45"/>
          <p:cNvSpPr/>
          <p:nvPr/>
        </p:nvSpPr>
        <p:spPr>
          <a:xfrm>
            <a:off x="5892550" y="40375"/>
            <a:ext cx="2218500" cy="1136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 is instead of relying on either part these models combine both these knowledge base </a:t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1783450" y="4480050"/>
            <a:ext cx="1662300" cy="506400"/>
          </a:xfrm>
          <a:prstGeom prst="wedgeEllipseCallout">
            <a:avLst>
              <a:gd fmla="val -23821" name="adj1"/>
              <a:gd fmla="val -73948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Non Parametric Knowledge</a:t>
            </a:r>
            <a:endParaRPr sz="600"/>
          </a:p>
        </p:txBody>
      </p:sp>
      <p:sp>
        <p:nvSpPr>
          <p:cNvPr id="331" name="Google Shape;331;p45"/>
          <p:cNvSpPr/>
          <p:nvPr/>
        </p:nvSpPr>
        <p:spPr>
          <a:xfrm>
            <a:off x="7642925" y="2467750"/>
            <a:ext cx="1662300" cy="506400"/>
          </a:xfrm>
          <a:prstGeom prst="wedgeEllipseCallout">
            <a:avLst>
              <a:gd fmla="val -14536" name="adj1"/>
              <a:gd fmla="val 76896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Parametric </a:t>
            </a:r>
            <a:r>
              <a:rPr lang="en" sz="600"/>
              <a:t>Knowledge</a:t>
            </a:r>
            <a:endParaRPr sz="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9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Infused Adapter((IA)^3)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749" name="Google Shape;1749;p90"/>
          <p:cNvGrpSpPr/>
          <p:nvPr/>
        </p:nvGrpSpPr>
        <p:grpSpPr>
          <a:xfrm>
            <a:off x="822000" y="1286750"/>
            <a:ext cx="7252125" cy="3437800"/>
            <a:chOff x="945938" y="994250"/>
            <a:chExt cx="7252125" cy="3437800"/>
          </a:xfrm>
        </p:grpSpPr>
        <p:sp>
          <p:nvSpPr>
            <p:cNvPr id="1750" name="Google Shape;1750;p90"/>
            <p:cNvSpPr txBox="1"/>
            <p:nvPr/>
          </p:nvSpPr>
          <p:spPr>
            <a:xfrm>
              <a:off x="945938" y="2513000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51" name="Google Shape;1751;p90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752" name="Google Shape;1752;p90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753" name="Google Shape;1753;p90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754" name="Google Shape;1754;p90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30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900"/>
                <a:t>w</a:t>
              </a:r>
              <a:endParaRPr sz="1900"/>
            </a:p>
          </p:txBody>
        </p:sp>
        <p:pic>
          <p:nvPicPr>
            <p:cNvPr id="1755" name="Google Shape;1755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6" name="Google Shape;1756;p90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90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9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rgbClr val="9E9E9E"/>
                </a:solidFill>
              </a:rPr>
              <a:t>Infused Adapter((IA)^3)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763" name="Google Shape;1763;p91"/>
          <p:cNvGrpSpPr/>
          <p:nvPr/>
        </p:nvGrpSpPr>
        <p:grpSpPr>
          <a:xfrm>
            <a:off x="822000" y="1286750"/>
            <a:ext cx="7252125" cy="3437800"/>
            <a:chOff x="945938" y="994250"/>
            <a:chExt cx="7252125" cy="3437800"/>
          </a:xfrm>
        </p:grpSpPr>
        <p:sp>
          <p:nvSpPr>
            <p:cNvPr id="1764" name="Google Shape;1764;p91"/>
            <p:cNvSpPr txBox="1"/>
            <p:nvPr/>
          </p:nvSpPr>
          <p:spPr>
            <a:xfrm>
              <a:off x="945938" y="2513000"/>
              <a:ext cx="186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5" name="Google Shape;1765;p91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766" name="Google Shape;1766;p91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767" name="Google Shape;1767;p91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768" name="Google Shape;1768;p91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30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900"/>
                <a:t>w</a:t>
              </a:r>
              <a:endParaRPr sz="1900"/>
            </a:p>
          </p:txBody>
        </p:sp>
        <p:pic>
          <p:nvPicPr>
            <p:cNvPr id="1769" name="Google Shape;176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0" name="Google Shape;1770;p91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91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2" name="Google Shape;17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3725" y="741925"/>
            <a:ext cx="1087900" cy="1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9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778" name="Google Shape;1778;p92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1779" name="Google Shape;1779;p92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0" name="Google Shape;1780;p92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781" name="Google Shape;1781;p92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782" name="Google Shape;1782;p92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783" name="Google Shape;1783;p92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1784" name="Google Shape;1784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5" name="Google Shape;1785;p92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92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92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788" name="Google Shape;1788;p92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89" name="Google Shape;1789;p92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790" name="Google Shape;1790;p92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1" name="Google Shape;1791;p92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792" name="Google Shape;1792;p92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793" name="Google Shape;1793;p92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4" name="Google Shape;1794;p92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5" name="Google Shape;1795;p92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6" name="Google Shape;1796;p92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7" name="Google Shape;179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8" name="Google Shape;1798;p92"/>
          <p:cNvCxnSpPr>
            <a:stCxn id="1789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92"/>
          <p:cNvCxnSpPr>
            <a:stCxn id="1792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92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1" name="Google Shape;1801;p92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9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809" name="Google Shape;1809;p93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1810" name="Google Shape;1810;p93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11" name="Google Shape;1811;p93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812" name="Google Shape;1812;p93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813" name="Google Shape;1813;p93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814" name="Google Shape;1814;p93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1815" name="Google Shape;181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6" name="Google Shape;1816;p93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93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93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819" name="Google Shape;1819;p93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20" name="Google Shape;1820;p93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821" name="Google Shape;1821;p93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2" name="Google Shape;1822;p93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23" name="Google Shape;1823;p93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824" name="Google Shape;1824;p93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25" name="Google Shape;1825;p93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26" name="Google Shape;1826;p93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7" name="Google Shape;1827;p93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8" name="Google Shape;182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9" name="Google Shape;1829;p93"/>
          <p:cNvCxnSpPr>
            <a:stCxn id="1820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93"/>
          <p:cNvCxnSpPr>
            <a:stCxn id="1823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93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2" name="Google Shape;1832;p93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sp>
        <p:nvSpPr>
          <p:cNvPr id="1835" name="Google Shape;1835;p93"/>
          <p:cNvSpPr/>
          <p:nvPr/>
        </p:nvSpPr>
        <p:spPr>
          <a:xfrm>
            <a:off x="3937875" y="656325"/>
            <a:ext cx="2097300" cy="906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Efficient to Train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9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841" name="Google Shape;1841;p94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1842" name="Google Shape;1842;p94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43" name="Google Shape;1843;p94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844" name="Google Shape;1844;p94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845" name="Google Shape;1845;p94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846" name="Google Shape;1846;p94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1847" name="Google Shape;1847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94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94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94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851" name="Google Shape;1851;p94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52" name="Google Shape;1852;p94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853" name="Google Shape;1853;p94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4" name="Google Shape;1854;p94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55" name="Google Shape;1855;p94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856" name="Google Shape;1856;p94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57" name="Google Shape;1857;p94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58" name="Google Shape;1858;p94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9" name="Google Shape;1859;p94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0" name="Google Shape;186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94"/>
          <p:cNvCxnSpPr>
            <a:stCxn id="1852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94"/>
          <p:cNvCxnSpPr>
            <a:stCxn id="1855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94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4" name="Google Shape;1864;p94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sp>
        <p:nvSpPr>
          <p:cNvPr id="1867" name="Google Shape;1867;p94"/>
          <p:cNvSpPr/>
          <p:nvPr/>
        </p:nvSpPr>
        <p:spPr>
          <a:xfrm>
            <a:off x="3937875" y="656325"/>
            <a:ext cx="2097300" cy="906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Efficient to Train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task-specific modifications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9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873" name="Google Shape;1873;p95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1874" name="Google Shape;1874;p95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5" name="Google Shape;1875;p95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876" name="Google Shape;1876;p95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877" name="Google Shape;1877;p95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878" name="Google Shape;1878;p95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1879" name="Google Shape;1879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0" name="Google Shape;1880;p95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5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2" name="Google Shape;1882;p95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883" name="Google Shape;1883;p95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885" name="Google Shape;1885;p95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6" name="Google Shape;1886;p95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87" name="Google Shape;1887;p95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888" name="Google Shape;1888;p95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89" name="Google Shape;1889;p95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90" name="Google Shape;1890;p95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1" name="Google Shape;1891;p95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2" name="Google Shape;189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3" name="Google Shape;1893;p95"/>
          <p:cNvCxnSpPr>
            <a:stCxn id="1884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95"/>
          <p:cNvCxnSpPr>
            <a:stCxn id="1887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5" name="Google Shape;1895;p95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6" name="Google Shape;1896;p95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sp>
        <p:nvSpPr>
          <p:cNvPr id="1899" name="Google Shape;1899;p95"/>
          <p:cNvSpPr/>
          <p:nvPr/>
        </p:nvSpPr>
        <p:spPr>
          <a:xfrm>
            <a:off x="3937875" y="656325"/>
            <a:ext cx="2097300" cy="906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Efficient to Train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task-specific modifications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Doesn’t require retaining of weight for individual tasks</a:t>
            </a: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9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rgbClr val="9E9E9E"/>
              </a:solidFill>
            </a:endParaRPr>
          </a:p>
        </p:txBody>
      </p:sp>
      <p:grpSp>
        <p:nvGrpSpPr>
          <p:cNvPr id="1905" name="Google Shape;1905;p96"/>
          <p:cNvGrpSpPr/>
          <p:nvPr/>
        </p:nvGrpSpPr>
        <p:grpSpPr>
          <a:xfrm>
            <a:off x="4258934" y="1807485"/>
            <a:ext cx="4742889" cy="2408523"/>
            <a:chOff x="945938" y="994250"/>
            <a:chExt cx="7252125" cy="3437800"/>
          </a:xfrm>
        </p:grpSpPr>
        <p:sp>
          <p:nvSpPr>
            <p:cNvPr id="1906" name="Google Shape;1906;p96"/>
            <p:cNvSpPr txBox="1"/>
            <p:nvPr/>
          </p:nvSpPr>
          <p:spPr>
            <a:xfrm>
              <a:off x="945938" y="2513000"/>
              <a:ext cx="18642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Lato"/>
                  <a:ea typeface="Lato"/>
                  <a:cs typeface="Lato"/>
                  <a:sym typeface="Lato"/>
                </a:rPr>
                <a:t>Projection (h)</a:t>
              </a:r>
              <a:endParaRPr sz="9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07" name="Google Shape;1907;p96"/>
            <p:cNvSpPr/>
            <p:nvPr/>
          </p:nvSpPr>
          <p:spPr>
            <a:xfrm>
              <a:off x="4239638" y="1636450"/>
              <a:ext cx="2008800" cy="2153400"/>
            </a:xfrm>
            <a:prstGeom prst="roundRect">
              <a:avLst>
                <a:gd fmla="val 4800" name="adj"/>
              </a:avLst>
            </a:prstGeom>
            <a:solidFill>
              <a:srgbClr val="FFE599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W</a:t>
              </a:r>
              <a:endParaRPr sz="2500"/>
            </a:p>
          </p:txBody>
        </p:sp>
        <p:sp>
          <p:nvSpPr>
            <p:cNvPr id="1908" name="Google Shape;1908;p96"/>
            <p:cNvSpPr/>
            <p:nvPr/>
          </p:nvSpPr>
          <p:spPr>
            <a:xfrm>
              <a:off x="4239638" y="3998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endParaRPr/>
            </a:p>
          </p:txBody>
        </p:sp>
        <p:sp>
          <p:nvSpPr>
            <p:cNvPr id="1909" name="Google Shape;1909;p96"/>
            <p:cNvSpPr/>
            <p:nvPr/>
          </p:nvSpPr>
          <p:spPr>
            <a:xfrm>
              <a:off x="4239638" y="994250"/>
              <a:ext cx="2008800" cy="4338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910" name="Google Shape;1910;p96"/>
            <p:cNvSpPr/>
            <p:nvPr/>
          </p:nvSpPr>
          <p:spPr>
            <a:xfrm>
              <a:off x="2954538" y="1636450"/>
              <a:ext cx="626700" cy="21534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200">
                  <a:latin typeface="Charm"/>
                  <a:ea typeface="Charm"/>
                  <a:cs typeface="Charm"/>
                  <a:sym typeface="Charm"/>
                </a:rPr>
                <a:t>l</a:t>
              </a:r>
              <a:r>
                <a:rPr i="1" lang="en" sz="1100"/>
                <a:t>w</a:t>
              </a:r>
              <a:endParaRPr sz="1100"/>
            </a:p>
          </p:txBody>
        </p:sp>
        <p:pic>
          <p:nvPicPr>
            <p:cNvPr id="1911" name="Google Shape;1911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3862" y="2382725"/>
              <a:ext cx="1864200" cy="66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2" name="Google Shape;1912;p96"/>
            <p:cNvSpPr/>
            <p:nvPr/>
          </p:nvSpPr>
          <p:spPr>
            <a:xfrm>
              <a:off x="3725638" y="2513050"/>
              <a:ext cx="369600" cy="400200"/>
            </a:xfrm>
            <a:prstGeom prst="ellipse">
              <a:avLst/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96"/>
            <p:cNvSpPr/>
            <p:nvPr/>
          </p:nvSpPr>
          <p:spPr>
            <a:xfrm>
              <a:off x="3836536" y="2640792"/>
              <a:ext cx="148200" cy="1446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96"/>
          <p:cNvSpPr/>
          <p:nvPr/>
        </p:nvSpPr>
        <p:spPr>
          <a:xfrm>
            <a:off x="1008553" y="2528312"/>
            <a:ext cx="971400" cy="11706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</a:t>
            </a:r>
            <a:endParaRPr sz="5000"/>
          </a:p>
        </p:txBody>
      </p:sp>
      <p:sp>
        <p:nvSpPr>
          <p:cNvPr id="1915" name="Google Shape;1915;p96"/>
          <p:cNvSpPr/>
          <p:nvPr/>
        </p:nvSpPr>
        <p:spPr>
          <a:xfrm>
            <a:off x="1008553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916" name="Google Shape;1916;p96"/>
          <p:cNvSpPr/>
          <p:nvPr/>
        </p:nvSpPr>
        <p:spPr>
          <a:xfrm>
            <a:off x="1008553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1</a:t>
            </a:r>
            <a:endParaRPr sz="700"/>
          </a:p>
        </p:txBody>
      </p:sp>
      <p:sp>
        <p:nvSpPr>
          <p:cNvPr id="1917" name="Google Shape;1917;p96"/>
          <p:cNvSpPr txBox="1"/>
          <p:nvPr/>
        </p:nvSpPr>
        <p:spPr>
          <a:xfrm>
            <a:off x="1" y="3004800"/>
            <a:ext cx="100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Projection(h)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8" name="Google Shape;1918;p96"/>
          <p:cNvSpPr/>
          <p:nvPr/>
        </p:nvSpPr>
        <p:spPr>
          <a:xfrm>
            <a:off x="2656139" y="381207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2656139" y="217924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 sz="700"/>
              <a:t>2</a:t>
            </a:r>
            <a:endParaRPr sz="700"/>
          </a:p>
        </p:txBody>
      </p:sp>
      <p:sp>
        <p:nvSpPr>
          <p:cNvPr id="1920" name="Google Shape;1920;p96"/>
          <p:cNvSpPr/>
          <p:nvPr/>
        </p:nvSpPr>
        <p:spPr>
          <a:xfrm>
            <a:off x="2656139" y="3152425"/>
            <a:ext cx="971400" cy="5463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21" name="Google Shape;1921;p96"/>
          <p:cNvSpPr/>
          <p:nvPr/>
        </p:nvSpPr>
        <p:spPr>
          <a:xfrm rot="10800000">
            <a:off x="2656229" y="2528146"/>
            <a:ext cx="971400" cy="550200"/>
          </a:xfrm>
          <a:prstGeom prst="trapezoid">
            <a:avLst>
              <a:gd fmla="val 52774" name="adj"/>
            </a:avLst>
          </a:prstGeom>
          <a:solidFill>
            <a:srgbClr val="F9CB9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22" name="Google Shape;1922;p96"/>
          <p:cNvSpPr txBox="1"/>
          <p:nvPr/>
        </p:nvSpPr>
        <p:spPr>
          <a:xfrm>
            <a:off x="2691105" y="3283020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p96"/>
          <p:cNvSpPr txBox="1"/>
          <p:nvPr/>
        </p:nvSpPr>
        <p:spPr>
          <a:xfrm>
            <a:off x="2691105" y="2592641"/>
            <a:ext cx="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4" name="Google Shape;192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901" y="2933950"/>
            <a:ext cx="816025" cy="3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5" name="Google Shape;1925;p96"/>
          <p:cNvCxnSpPr>
            <a:stCxn id="1916" idx="0"/>
          </p:cNvCxnSpPr>
          <p:nvPr/>
        </p:nvCxnSpPr>
        <p:spPr>
          <a:xfrm rot="-5400000">
            <a:off x="1765753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6" name="Google Shape;1926;p96"/>
          <p:cNvCxnSpPr>
            <a:stCxn id="1919" idx="0"/>
          </p:cNvCxnSpPr>
          <p:nvPr/>
        </p:nvCxnSpPr>
        <p:spPr>
          <a:xfrm flipH="1" rot="5400000">
            <a:off x="2690639" y="1728043"/>
            <a:ext cx="179700" cy="722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7" name="Google Shape;1927;p96"/>
          <p:cNvCxnSpPr/>
          <p:nvPr/>
        </p:nvCxnSpPr>
        <p:spPr>
          <a:xfrm rot="10800000">
            <a:off x="2318108" y="1650538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8" name="Google Shape;1928;p96"/>
          <p:cNvSpPr/>
          <p:nvPr/>
        </p:nvSpPr>
        <p:spPr>
          <a:xfrm>
            <a:off x="2210499" y="1850679"/>
            <a:ext cx="208800" cy="236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2180627" y="1811290"/>
            <a:ext cx="275100" cy="314700"/>
          </a:xfrm>
          <a:prstGeom prst="mathPlus">
            <a:avLst>
              <a:gd fmla="val 13106" name="adj1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/>
          <p:nvPr/>
        </p:nvSpPr>
        <p:spPr>
          <a:xfrm>
            <a:off x="1832464" y="1414393"/>
            <a:ext cx="971400" cy="236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 sz="700"/>
          </a:p>
        </p:txBody>
      </p:sp>
      <p:sp>
        <p:nvSpPr>
          <p:cNvPr id="1931" name="Google Shape;1931;p96"/>
          <p:cNvSpPr/>
          <p:nvPr/>
        </p:nvSpPr>
        <p:spPr>
          <a:xfrm>
            <a:off x="3937875" y="656325"/>
            <a:ext cx="2097300" cy="906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Efficient to Train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task-specific modifications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→ Doesn’t require retaining of weight for individual tasks</a:t>
            </a:r>
            <a:endParaRPr sz="1000"/>
          </a:p>
        </p:txBody>
      </p:sp>
      <p:pic>
        <p:nvPicPr>
          <p:cNvPr id="1932" name="Google Shape;193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7" y="636875"/>
            <a:ext cx="1747586" cy="11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5775" y="703300"/>
            <a:ext cx="1087900" cy="16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9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Efficient Parameters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6">
                <a:solidFill>
                  <a:srgbClr val="9E9E9E"/>
                </a:solidFill>
              </a:rPr>
              <a:t>Results on the Baseline Generator</a:t>
            </a:r>
            <a:endParaRPr sz="2306">
              <a:solidFill>
                <a:schemeClr val="accent2"/>
              </a:solidFill>
            </a:endParaRPr>
          </a:p>
        </p:txBody>
      </p:sp>
      <p:graphicFrame>
        <p:nvGraphicFramePr>
          <p:cNvPr id="1939" name="Google Shape;1939;p97"/>
          <p:cNvGraphicFramePr/>
          <p:nvPr/>
        </p:nvGraphicFramePr>
        <p:xfrm>
          <a:off x="38" y="171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Full fine-tune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LoRA(r=16)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LoRA(r=32)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LoRA(r=64)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LoRA(r=128)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(IA)^3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Trainable Parameters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~60.5M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~590k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~1.18M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~2.35M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~4.75M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~45k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Exact Match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79.43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73.03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74.33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76.54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78.72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67.37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F1 Score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85.97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79.86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81.32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82.95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84.86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72.48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1945" name="Google Shape;1945;p98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grpSp>
        <p:nvGrpSpPr>
          <p:cNvPr id="1946" name="Google Shape;1946;p98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1947" name="Google Shape;1947;p98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98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98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8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98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98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98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98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98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98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9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1962" name="Google Shape;1962;p99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1963" name="Google Shape;1963;p99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99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99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99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99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99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99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99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99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99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3" name="Google Shape;1973;p99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1974" name="Google Shape;1974;p99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99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99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99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9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99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9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99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99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9" name="Google Shape;1999;p99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(Legal Documents, Claims..)</a:t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9" name="Google Shape;339;p46"/>
          <p:cNvCxnSpPr>
            <a:stCxn id="338" idx="2"/>
            <a:endCxn id="337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6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" name="Google Shape;341;p46"/>
          <p:cNvCxnSpPr>
            <a:endCxn id="342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6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46"/>
          <p:cNvCxnSpPr>
            <a:stCxn id="338" idx="5"/>
            <a:endCxn id="342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6"/>
          <p:cNvSpPr txBox="1"/>
          <p:nvPr/>
        </p:nvSpPr>
        <p:spPr>
          <a:xfrm>
            <a:off x="6819675" y="1510575"/>
            <a:ext cx="952500" cy="384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True/False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7" name="Google Shape;347;p46"/>
          <p:cNvCxnSpPr>
            <a:stCxn id="342" idx="0"/>
            <a:endCxn id="346" idx="2"/>
          </p:cNvCxnSpPr>
          <p:nvPr/>
        </p:nvCxnSpPr>
        <p:spPr>
          <a:xfrm rot="10800000">
            <a:off x="7295925" y="1895338"/>
            <a:ext cx="0" cy="13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3484600" y="774075"/>
            <a:ext cx="1038000" cy="1020300"/>
          </a:xfrm>
          <a:prstGeom prst="verticalScroll">
            <a:avLst>
              <a:gd fmla="val 1250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0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005" name="Google Shape;2005;p100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006" name="Google Shape;2006;p100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00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00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00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00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00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00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00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00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00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6" name="Google Shape;2016;p100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017" name="Google Shape;2017;p100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0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00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0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00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0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00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0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00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0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00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0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00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0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00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00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00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0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0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0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00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0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0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0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0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0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043" name="Google Shape;2043;p100"/>
          <p:cNvCxnSpPr>
            <a:stCxn id="2016" idx="2"/>
            <a:endCxn id="2042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4" name="Google Shape;2044;p100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0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050" name="Google Shape;2050;p101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051" name="Google Shape;2051;p101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01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01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01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01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01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01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01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01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01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1" name="Google Shape;2061;p101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062" name="Google Shape;2062;p101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01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1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01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1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01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1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01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1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01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1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01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1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01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01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01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01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01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01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01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01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01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01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01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01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01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088" name="Google Shape;2088;p101"/>
          <p:cNvCxnSpPr>
            <a:stCxn id="2061" idx="2"/>
            <a:endCxn id="2087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101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2090" name="Google Shape;2090;p101"/>
          <p:cNvCxnSpPr>
            <a:stCxn id="2087" idx="3"/>
            <a:endCxn id="2089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1" name="Google Shape;2091;p101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0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097" name="Google Shape;2097;p102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098" name="Google Shape;2098;p102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02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02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02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02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02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02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02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02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02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8" name="Google Shape;2108;p102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109" name="Google Shape;2109;p102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02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02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02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02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02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02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02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02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02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02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02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02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102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02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02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02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02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02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02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02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02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02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02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02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02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135" name="Google Shape;2135;p102"/>
          <p:cNvCxnSpPr>
            <a:stCxn id="2108" idx="2"/>
            <a:endCxn id="2134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6" name="Google Shape;2136;p102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2137" name="Google Shape;2137;p102"/>
          <p:cNvCxnSpPr>
            <a:stCxn id="2134" idx="3"/>
            <a:endCxn id="2136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8" name="Google Shape;2138;p102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9" name="Google Shape;2139;p102"/>
          <p:cNvCxnSpPr>
            <a:endCxn id="2136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0" name="Google Shape;21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146" name="Google Shape;2146;p103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147" name="Google Shape;2147;p103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03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03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03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03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03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03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03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03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03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103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158" name="Google Shape;2158;p103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03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03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03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03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03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03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03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03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03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03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03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03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03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03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03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03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03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03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03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03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03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03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03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03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03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184" name="Google Shape;2184;p103"/>
          <p:cNvCxnSpPr>
            <a:stCxn id="2157" idx="2"/>
            <a:endCxn id="2183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5" name="Google Shape;2185;p103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2186" name="Google Shape;2186;p103"/>
          <p:cNvCxnSpPr>
            <a:stCxn id="2183" idx="3"/>
            <a:endCxn id="2185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7" name="Google Shape;2187;p103"/>
          <p:cNvSpPr/>
          <p:nvPr/>
        </p:nvSpPr>
        <p:spPr>
          <a:xfrm rot="5400000">
            <a:off x="4564700" y="2137188"/>
            <a:ext cx="107100" cy="9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8" name="Google Shape;2188;p103"/>
          <p:cNvCxnSpPr>
            <a:stCxn id="2185" idx="0"/>
            <a:endCxn id="2187" idx="1"/>
          </p:cNvCxnSpPr>
          <p:nvPr/>
        </p:nvCxnSpPr>
        <p:spPr>
          <a:xfrm rot="10800000">
            <a:off x="4618250" y="2678700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9" name="Google Shape;2189;p103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0" name="Google Shape;2190;p103"/>
          <p:cNvCxnSpPr>
            <a:endCxn id="2185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1" name="Google Shape;219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0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197" name="Google Shape;2197;p104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198" name="Google Shape;2198;p104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04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04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04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04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04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04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04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04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04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8" name="Google Shape;2208;p104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209" name="Google Shape;2209;p104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04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04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04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04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04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04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04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04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04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04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04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04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04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04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04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04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04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04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04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04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04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04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04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04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04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235" name="Google Shape;2235;p104"/>
          <p:cNvCxnSpPr>
            <a:stCxn id="2208" idx="2"/>
            <a:endCxn id="2234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6" name="Google Shape;2236;p104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2237" name="Google Shape;2237;p104"/>
          <p:cNvCxnSpPr>
            <a:stCxn id="2234" idx="3"/>
            <a:endCxn id="2236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8" name="Google Shape;2238;p104"/>
          <p:cNvSpPr/>
          <p:nvPr/>
        </p:nvSpPr>
        <p:spPr>
          <a:xfrm rot="5400000">
            <a:off x="4564700" y="2137188"/>
            <a:ext cx="107100" cy="9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9" name="Google Shape;2239;p104"/>
          <p:cNvCxnSpPr>
            <a:stCxn id="2236" idx="0"/>
            <a:endCxn id="2238" idx="1"/>
          </p:cNvCxnSpPr>
          <p:nvPr/>
        </p:nvCxnSpPr>
        <p:spPr>
          <a:xfrm rot="10800000">
            <a:off x="4618250" y="2678700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0" name="Google Shape;2240;p104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1" name="Google Shape;2241;p104"/>
          <p:cNvCxnSpPr>
            <a:endCxn id="2236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2" name="Google Shape;22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43" name="Google Shape;2243;p104"/>
          <p:cNvCxnSpPr/>
          <p:nvPr/>
        </p:nvCxnSpPr>
        <p:spPr>
          <a:xfrm>
            <a:off x="5488500" y="1812000"/>
            <a:ext cx="9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4" name="Google Shape;2244;p104"/>
          <p:cNvSpPr/>
          <p:nvPr/>
        </p:nvSpPr>
        <p:spPr>
          <a:xfrm>
            <a:off x="67008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04"/>
          <p:cNvSpPr/>
          <p:nvPr/>
        </p:nvSpPr>
        <p:spPr>
          <a:xfrm>
            <a:off x="69102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04"/>
          <p:cNvSpPr/>
          <p:nvPr/>
        </p:nvSpPr>
        <p:spPr>
          <a:xfrm>
            <a:off x="71197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04"/>
          <p:cNvSpPr/>
          <p:nvPr/>
        </p:nvSpPr>
        <p:spPr>
          <a:xfrm>
            <a:off x="73292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04"/>
          <p:cNvSpPr/>
          <p:nvPr/>
        </p:nvSpPr>
        <p:spPr>
          <a:xfrm>
            <a:off x="75387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04"/>
          <p:cNvSpPr/>
          <p:nvPr/>
        </p:nvSpPr>
        <p:spPr>
          <a:xfrm>
            <a:off x="67008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04"/>
          <p:cNvSpPr/>
          <p:nvPr/>
        </p:nvSpPr>
        <p:spPr>
          <a:xfrm>
            <a:off x="69102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04"/>
          <p:cNvSpPr/>
          <p:nvPr/>
        </p:nvSpPr>
        <p:spPr>
          <a:xfrm>
            <a:off x="71197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04"/>
          <p:cNvSpPr/>
          <p:nvPr/>
        </p:nvSpPr>
        <p:spPr>
          <a:xfrm>
            <a:off x="73292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04"/>
          <p:cNvSpPr/>
          <p:nvPr/>
        </p:nvSpPr>
        <p:spPr>
          <a:xfrm>
            <a:off x="75387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04"/>
          <p:cNvSpPr/>
          <p:nvPr/>
        </p:nvSpPr>
        <p:spPr>
          <a:xfrm>
            <a:off x="67008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04"/>
          <p:cNvSpPr/>
          <p:nvPr/>
        </p:nvSpPr>
        <p:spPr>
          <a:xfrm>
            <a:off x="69102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04"/>
          <p:cNvSpPr/>
          <p:nvPr/>
        </p:nvSpPr>
        <p:spPr>
          <a:xfrm>
            <a:off x="71197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04"/>
          <p:cNvSpPr/>
          <p:nvPr/>
        </p:nvSpPr>
        <p:spPr>
          <a:xfrm>
            <a:off x="73292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04"/>
          <p:cNvSpPr/>
          <p:nvPr/>
        </p:nvSpPr>
        <p:spPr>
          <a:xfrm>
            <a:off x="75387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4"/>
          <p:cNvSpPr/>
          <p:nvPr/>
        </p:nvSpPr>
        <p:spPr>
          <a:xfrm>
            <a:off x="67008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04"/>
          <p:cNvSpPr/>
          <p:nvPr/>
        </p:nvSpPr>
        <p:spPr>
          <a:xfrm>
            <a:off x="69102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04"/>
          <p:cNvSpPr/>
          <p:nvPr/>
        </p:nvSpPr>
        <p:spPr>
          <a:xfrm>
            <a:off x="71197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04"/>
          <p:cNvSpPr/>
          <p:nvPr/>
        </p:nvSpPr>
        <p:spPr>
          <a:xfrm>
            <a:off x="73292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04"/>
          <p:cNvSpPr/>
          <p:nvPr/>
        </p:nvSpPr>
        <p:spPr>
          <a:xfrm>
            <a:off x="75387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04"/>
          <p:cNvSpPr/>
          <p:nvPr/>
        </p:nvSpPr>
        <p:spPr>
          <a:xfrm>
            <a:off x="67008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04"/>
          <p:cNvSpPr/>
          <p:nvPr/>
        </p:nvSpPr>
        <p:spPr>
          <a:xfrm>
            <a:off x="69102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04"/>
          <p:cNvSpPr/>
          <p:nvPr/>
        </p:nvSpPr>
        <p:spPr>
          <a:xfrm>
            <a:off x="71197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04"/>
          <p:cNvSpPr/>
          <p:nvPr/>
        </p:nvSpPr>
        <p:spPr>
          <a:xfrm>
            <a:off x="73292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4"/>
          <p:cNvSpPr/>
          <p:nvPr/>
        </p:nvSpPr>
        <p:spPr>
          <a:xfrm>
            <a:off x="75387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9" name="Google Shape;226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13" y="1861950"/>
            <a:ext cx="521503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104"/>
          <p:cNvSpPr txBox="1"/>
          <p:nvPr/>
        </p:nvSpPr>
        <p:spPr>
          <a:xfrm>
            <a:off x="5708013" y="1428125"/>
            <a:ext cx="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0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Data Pre-processing for FiD</a:t>
            </a:r>
            <a:endParaRPr sz="2640">
              <a:solidFill>
                <a:schemeClr val="accent2"/>
              </a:solidFill>
            </a:endParaRPr>
          </a:p>
        </p:txBody>
      </p:sp>
      <p:grpSp>
        <p:nvGrpSpPr>
          <p:cNvPr id="2276" name="Google Shape;2276;p105"/>
          <p:cNvGrpSpPr/>
          <p:nvPr/>
        </p:nvGrpSpPr>
        <p:grpSpPr>
          <a:xfrm>
            <a:off x="1432825" y="1580838"/>
            <a:ext cx="987600" cy="433825"/>
            <a:chOff x="1432825" y="1580838"/>
            <a:chExt cx="987600" cy="433825"/>
          </a:xfrm>
        </p:grpSpPr>
        <p:sp>
          <p:nvSpPr>
            <p:cNvPr id="2277" name="Google Shape;2277;p105"/>
            <p:cNvSpPr/>
            <p:nvPr/>
          </p:nvSpPr>
          <p:spPr>
            <a:xfrm>
              <a:off x="14328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05"/>
            <p:cNvSpPr/>
            <p:nvPr/>
          </p:nvSpPr>
          <p:spPr>
            <a:xfrm>
              <a:off x="164230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05"/>
            <p:cNvSpPr/>
            <p:nvPr/>
          </p:nvSpPr>
          <p:spPr>
            <a:xfrm>
              <a:off x="185177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05"/>
            <p:cNvSpPr/>
            <p:nvPr/>
          </p:nvSpPr>
          <p:spPr>
            <a:xfrm>
              <a:off x="2061250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05"/>
            <p:cNvSpPr/>
            <p:nvPr/>
          </p:nvSpPr>
          <p:spPr>
            <a:xfrm>
              <a:off x="2270725" y="1580838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05"/>
            <p:cNvSpPr/>
            <p:nvPr/>
          </p:nvSpPr>
          <p:spPr>
            <a:xfrm>
              <a:off x="14328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05"/>
            <p:cNvSpPr/>
            <p:nvPr/>
          </p:nvSpPr>
          <p:spPr>
            <a:xfrm>
              <a:off x="164230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05"/>
            <p:cNvSpPr/>
            <p:nvPr/>
          </p:nvSpPr>
          <p:spPr>
            <a:xfrm>
              <a:off x="185177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05"/>
            <p:cNvSpPr/>
            <p:nvPr/>
          </p:nvSpPr>
          <p:spPr>
            <a:xfrm>
              <a:off x="2061250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05"/>
            <p:cNvSpPr/>
            <p:nvPr/>
          </p:nvSpPr>
          <p:spPr>
            <a:xfrm>
              <a:off x="2270725" y="1886263"/>
              <a:ext cx="149700" cy="1284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EA9999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7" name="Google Shape;2287;p105"/>
          <p:cNvSpPr/>
          <p:nvPr/>
        </p:nvSpPr>
        <p:spPr>
          <a:xfrm>
            <a:off x="393125" y="1391100"/>
            <a:ext cx="777600" cy="8133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HPQA</a:t>
            </a:r>
            <a:endParaRPr/>
          </a:p>
        </p:txBody>
      </p:sp>
      <p:sp>
        <p:nvSpPr>
          <p:cNvPr id="2288" name="Google Shape;2288;p105"/>
          <p:cNvSpPr/>
          <p:nvPr/>
        </p:nvSpPr>
        <p:spPr>
          <a:xfrm>
            <a:off x="41244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5"/>
          <p:cNvSpPr/>
          <p:nvPr/>
        </p:nvSpPr>
        <p:spPr>
          <a:xfrm>
            <a:off x="43339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5"/>
          <p:cNvSpPr/>
          <p:nvPr/>
        </p:nvSpPr>
        <p:spPr>
          <a:xfrm>
            <a:off x="45434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05"/>
          <p:cNvSpPr/>
          <p:nvPr/>
        </p:nvSpPr>
        <p:spPr>
          <a:xfrm>
            <a:off x="47528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05"/>
          <p:cNvSpPr/>
          <p:nvPr/>
        </p:nvSpPr>
        <p:spPr>
          <a:xfrm>
            <a:off x="49623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05"/>
          <p:cNvSpPr/>
          <p:nvPr/>
        </p:nvSpPr>
        <p:spPr>
          <a:xfrm>
            <a:off x="41244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05"/>
          <p:cNvSpPr/>
          <p:nvPr/>
        </p:nvSpPr>
        <p:spPr>
          <a:xfrm>
            <a:off x="43339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05"/>
          <p:cNvSpPr/>
          <p:nvPr/>
        </p:nvSpPr>
        <p:spPr>
          <a:xfrm>
            <a:off x="45434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05"/>
          <p:cNvSpPr/>
          <p:nvPr/>
        </p:nvSpPr>
        <p:spPr>
          <a:xfrm>
            <a:off x="47528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05"/>
          <p:cNvSpPr/>
          <p:nvPr/>
        </p:nvSpPr>
        <p:spPr>
          <a:xfrm>
            <a:off x="49623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05"/>
          <p:cNvSpPr/>
          <p:nvPr/>
        </p:nvSpPr>
        <p:spPr>
          <a:xfrm>
            <a:off x="41244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5"/>
          <p:cNvSpPr/>
          <p:nvPr/>
        </p:nvSpPr>
        <p:spPr>
          <a:xfrm>
            <a:off x="43339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05"/>
          <p:cNvSpPr/>
          <p:nvPr/>
        </p:nvSpPr>
        <p:spPr>
          <a:xfrm>
            <a:off x="45434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05"/>
          <p:cNvSpPr/>
          <p:nvPr/>
        </p:nvSpPr>
        <p:spPr>
          <a:xfrm>
            <a:off x="47528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05"/>
          <p:cNvSpPr/>
          <p:nvPr/>
        </p:nvSpPr>
        <p:spPr>
          <a:xfrm>
            <a:off x="49623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05"/>
          <p:cNvSpPr/>
          <p:nvPr/>
        </p:nvSpPr>
        <p:spPr>
          <a:xfrm>
            <a:off x="41244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05"/>
          <p:cNvSpPr/>
          <p:nvPr/>
        </p:nvSpPr>
        <p:spPr>
          <a:xfrm>
            <a:off x="43339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05"/>
          <p:cNvSpPr/>
          <p:nvPr/>
        </p:nvSpPr>
        <p:spPr>
          <a:xfrm>
            <a:off x="45434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05"/>
          <p:cNvSpPr/>
          <p:nvPr/>
        </p:nvSpPr>
        <p:spPr>
          <a:xfrm>
            <a:off x="47528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05"/>
          <p:cNvSpPr/>
          <p:nvPr/>
        </p:nvSpPr>
        <p:spPr>
          <a:xfrm>
            <a:off x="49623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5"/>
          <p:cNvSpPr/>
          <p:nvPr/>
        </p:nvSpPr>
        <p:spPr>
          <a:xfrm>
            <a:off x="41244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5"/>
          <p:cNvSpPr/>
          <p:nvPr/>
        </p:nvSpPr>
        <p:spPr>
          <a:xfrm>
            <a:off x="43339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5"/>
          <p:cNvSpPr/>
          <p:nvPr/>
        </p:nvSpPr>
        <p:spPr>
          <a:xfrm>
            <a:off x="45434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5"/>
          <p:cNvSpPr/>
          <p:nvPr/>
        </p:nvSpPr>
        <p:spPr>
          <a:xfrm>
            <a:off x="47528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5"/>
          <p:cNvSpPr/>
          <p:nvPr/>
        </p:nvSpPr>
        <p:spPr>
          <a:xfrm>
            <a:off x="49623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5"/>
          <p:cNvSpPr/>
          <p:nvPr/>
        </p:nvSpPr>
        <p:spPr>
          <a:xfrm>
            <a:off x="150525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cxnSp>
        <p:nvCxnSpPr>
          <p:cNvPr id="2314" name="Google Shape;2314;p105"/>
          <p:cNvCxnSpPr>
            <a:stCxn id="2287" idx="2"/>
            <a:endCxn id="2313" idx="1"/>
          </p:cNvCxnSpPr>
          <p:nvPr/>
        </p:nvCxnSpPr>
        <p:spPr>
          <a:xfrm flipH="1" rot="-5400000">
            <a:off x="241175" y="2745150"/>
            <a:ext cx="1804800" cy="72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05"/>
          <p:cNvSpPr/>
          <p:nvPr/>
        </p:nvSpPr>
        <p:spPr>
          <a:xfrm>
            <a:off x="3947600" y="3267300"/>
            <a:ext cx="1341300" cy="14838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cxnSp>
        <p:nvCxnSpPr>
          <p:cNvPr id="2316" name="Google Shape;2316;p105"/>
          <p:cNvCxnSpPr>
            <a:stCxn id="2313" idx="3"/>
            <a:endCxn id="2315" idx="1"/>
          </p:cNvCxnSpPr>
          <p:nvPr/>
        </p:nvCxnSpPr>
        <p:spPr>
          <a:xfrm>
            <a:off x="2846550" y="4009200"/>
            <a:ext cx="11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7" name="Google Shape;2317;p105"/>
          <p:cNvSpPr/>
          <p:nvPr/>
        </p:nvSpPr>
        <p:spPr>
          <a:xfrm rot="5400000">
            <a:off x="4564700" y="2137188"/>
            <a:ext cx="107100" cy="976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8" name="Google Shape;2318;p105"/>
          <p:cNvCxnSpPr>
            <a:stCxn id="2315" idx="0"/>
            <a:endCxn id="2317" idx="1"/>
          </p:cNvCxnSpPr>
          <p:nvPr/>
        </p:nvCxnSpPr>
        <p:spPr>
          <a:xfrm rot="10800000">
            <a:off x="4618250" y="2678700"/>
            <a:ext cx="0" cy="5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9" name="Google Shape;2319;p105"/>
          <p:cNvCxnSpPr/>
          <p:nvPr/>
        </p:nvCxnSpPr>
        <p:spPr>
          <a:xfrm>
            <a:off x="2489700" y="1812000"/>
            <a:ext cx="15480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0" name="Google Shape;2320;p105"/>
          <p:cNvCxnSpPr>
            <a:endCxn id="2315" idx="1"/>
          </p:cNvCxnSpPr>
          <p:nvPr/>
        </p:nvCxnSpPr>
        <p:spPr>
          <a:xfrm>
            <a:off x="1170800" y="1797600"/>
            <a:ext cx="2776800" cy="221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1" name="Google Shape;232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25" y="2792916"/>
            <a:ext cx="322200" cy="3222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22" name="Google Shape;2322;p105"/>
          <p:cNvCxnSpPr/>
          <p:nvPr/>
        </p:nvCxnSpPr>
        <p:spPr>
          <a:xfrm>
            <a:off x="5488500" y="1812000"/>
            <a:ext cx="9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3" name="Google Shape;2323;p105"/>
          <p:cNvSpPr/>
          <p:nvPr/>
        </p:nvSpPr>
        <p:spPr>
          <a:xfrm>
            <a:off x="67008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5"/>
          <p:cNvSpPr/>
          <p:nvPr/>
        </p:nvSpPr>
        <p:spPr>
          <a:xfrm>
            <a:off x="691027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5"/>
          <p:cNvSpPr/>
          <p:nvPr/>
        </p:nvSpPr>
        <p:spPr>
          <a:xfrm>
            <a:off x="711975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5"/>
          <p:cNvSpPr/>
          <p:nvPr/>
        </p:nvSpPr>
        <p:spPr>
          <a:xfrm>
            <a:off x="7329225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5"/>
          <p:cNvSpPr/>
          <p:nvPr/>
        </p:nvSpPr>
        <p:spPr>
          <a:xfrm>
            <a:off x="7538700" y="11227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5"/>
          <p:cNvSpPr/>
          <p:nvPr/>
        </p:nvSpPr>
        <p:spPr>
          <a:xfrm>
            <a:off x="67008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5"/>
          <p:cNvSpPr/>
          <p:nvPr/>
        </p:nvSpPr>
        <p:spPr>
          <a:xfrm>
            <a:off x="691027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5"/>
          <p:cNvSpPr/>
          <p:nvPr/>
        </p:nvSpPr>
        <p:spPr>
          <a:xfrm>
            <a:off x="711975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05"/>
          <p:cNvSpPr/>
          <p:nvPr/>
        </p:nvSpPr>
        <p:spPr>
          <a:xfrm>
            <a:off x="7329225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05"/>
          <p:cNvSpPr/>
          <p:nvPr/>
        </p:nvSpPr>
        <p:spPr>
          <a:xfrm>
            <a:off x="7538700" y="142812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05"/>
          <p:cNvSpPr/>
          <p:nvPr/>
        </p:nvSpPr>
        <p:spPr>
          <a:xfrm>
            <a:off x="67008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05"/>
          <p:cNvSpPr/>
          <p:nvPr/>
        </p:nvSpPr>
        <p:spPr>
          <a:xfrm>
            <a:off x="691027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05"/>
          <p:cNvSpPr/>
          <p:nvPr/>
        </p:nvSpPr>
        <p:spPr>
          <a:xfrm>
            <a:off x="711975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05"/>
          <p:cNvSpPr/>
          <p:nvPr/>
        </p:nvSpPr>
        <p:spPr>
          <a:xfrm>
            <a:off x="7329225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05"/>
          <p:cNvSpPr/>
          <p:nvPr/>
        </p:nvSpPr>
        <p:spPr>
          <a:xfrm>
            <a:off x="7538700" y="173355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05"/>
          <p:cNvSpPr/>
          <p:nvPr/>
        </p:nvSpPr>
        <p:spPr>
          <a:xfrm>
            <a:off x="67008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05"/>
          <p:cNvSpPr/>
          <p:nvPr/>
        </p:nvSpPr>
        <p:spPr>
          <a:xfrm>
            <a:off x="691027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5"/>
          <p:cNvSpPr/>
          <p:nvPr/>
        </p:nvSpPr>
        <p:spPr>
          <a:xfrm>
            <a:off x="711975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105"/>
          <p:cNvSpPr/>
          <p:nvPr/>
        </p:nvSpPr>
        <p:spPr>
          <a:xfrm>
            <a:off x="7329225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05"/>
          <p:cNvSpPr/>
          <p:nvPr/>
        </p:nvSpPr>
        <p:spPr>
          <a:xfrm>
            <a:off x="7538700" y="2038975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05"/>
          <p:cNvSpPr/>
          <p:nvPr/>
        </p:nvSpPr>
        <p:spPr>
          <a:xfrm>
            <a:off x="67008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105"/>
          <p:cNvSpPr/>
          <p:nvPr/>
        </p:nvSpPr>
        <p:spPr>
          <a:xfrm>
            <a:off x="691027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05"/>
          <p:cNvSpPr/>
          <p:nvPr/>
        </p:nvSpPr>
        <p:spPr>
          <a:xfrm>
            <a:off x="711975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05"/>
          <p:cNvSpPr/>
          <p:nvPr/>
        </p:nvSpPr>
        <p:spPr>
          <a:xfrm>
            <a:off x="7329225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05"/>
          <p:cNvSpPr/>
          <p:nvPr/>
        </p:nvSpPr>
        <p:spPr>
          <a:xfrm>
            <a:off x="7538700" y="2344400"/>
            <a:ext cx="149700" cy="12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8" name="Google Shape;23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13" y="1861950"/>
            <a:ext cx="521503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9" name="Google Shape;2349;p105"/>
          <p:cNvSpPr txBox="1"/>
          <p:nvPr/>
        </p:nvSpPr>
        <p:spPr>
          <a:xfrm>
            <a:off x="5708013" y="1428125"/>
            <a:ext cx="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0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355" name="Google Shape;2355;p106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356" name="Google Shape;2356;p106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357" name="Google Shape;2357;p106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358" name="Google Shape;2358;p106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6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6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06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06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06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6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6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6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6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6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6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6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6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06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06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06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06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06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06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06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06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06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06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6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06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06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06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06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06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06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06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06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6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6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6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395" name="Google Shape;2395;p106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396" name="Google Shape;2396;p106"/>
          <p:cNvCxnSpPr>
            <a:stCxn id="2395" idx="0"/>
            <a:endCxn id="2395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7" name="Google Shape;2397;p106"/>
          <p:cNvCxnSpPr>
            <a:stCxn id="2395" idx="2"/>
            <a:endCxn id="2395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8" name="Google Shape;2398;p106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6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6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06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2" name="Google Shape;2402;p106"/>
          <p:cNvCxnSpPr>
            <a:stCxn id="2393" idx="3"/>
            <a:endCxn id="2394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106"/>
          <p:cNvCxnSpPr>
            <a:stCxn id="2381" idx="3"/>
            <a:endCxn id="2394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106"/>
          <p:cNvCxnSpPr>
            <a:stCxn id="2357" idx="3"/>
            <a:endCxn id="2394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5" name="Google Shape;2405;p106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406" name="Google Shape;2406;p106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06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06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06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06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06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06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06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06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06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06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06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06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06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06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6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6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6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6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06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06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06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06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06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06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06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06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06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06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06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06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06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06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06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06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06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06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06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06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06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06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447" name="Google Shape;2447;p106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8" name="Google Shape;2448;p106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0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454" name="Google Shape;2454;p107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455" name="Google Shape;2455;p107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456" name="Google Shape;2456;p107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457" name="Google Shape;2457;p107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7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07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07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07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07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07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107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07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07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07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7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7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7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7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7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7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7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7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7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07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07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107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07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07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07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07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107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07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07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107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07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494" name="Google Shape;2494;p107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495" name="Google Shape;2495;p107"/>
          <p:cNvCxnSpPr>
            <a:stCxn id="2494" idx="0"/>
            <a:endCxn id="2494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6" name="Google Shape;2496;p107"/>
          <p:cNvCxnSpPr>
            <a:stCxn id="2494" idx="2"/>
            <a:endCxn id="2494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7" name="Google Shape;2497;p107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07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07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07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1" name="Google Shape;2501;p107"/>
          <p:cNvCxnSpPr>
            <a:stCxn id="2492" idx="3"/>
            <a:endCxn id="2493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2" name="Google Shape;2502;p107"/>
          <p:cNvCxnSpPr>
            <a:stCxn id="2480" idx="3"/>
            <a:endCxn id="2493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3" name="Google Shape;2503;p107"/>
          <p:cNvCxnSpPr>
            <a:stCxn id="2456" idx="3"/>
            <a:endCxn id="2493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04" name="Google Shape;2504;p107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505" name="Google Shape;2505;p107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07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7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7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7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07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07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07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07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07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07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07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07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07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07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07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07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07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07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07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07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07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07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07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07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07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07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07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07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07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07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07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7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07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07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07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07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07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07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07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5" name="Google Shape;2545;p107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546" name="Google Shape;2546;p107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7" name="Google Shape;2547;p107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8" name="Google Shape;2548;p107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training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  <p:sp>
        <p:nvSpPr>
          <p:cNvPr id="2549" name="Google Shape;2549;p107"/>
          <p:cNvSpPr/>
          <p:nvPr/>
        </p:nvSpPr>
        <p:spPr>
          <a:xfrm>
            <a:off x="7148100" y="828750"/>
            <a:ext cx="1583700" cy="738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0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555" name="Google Shape;2555;p108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556" name="Google Shape;2556;p108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557" name="Google Shape;2557;p108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558" name="Google Shape;2558;p108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08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08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08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08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08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08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08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08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08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08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08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08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08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08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108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08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08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08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08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08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08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08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08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08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08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08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08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08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08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08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08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08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08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08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08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108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595" name="Google Shape;2595;p108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596" name="Google Shape;2596;p108"/>
          <p:cNvCxnSpPr>
            <a:stCxn id="2595" idx="0"/>
            <a:endCxn id="2595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7" name="Google Shape;2597;p108"/>
          <p:cNvCxnSpPr>
            <a:stCxn id="2595" idx="2"/>
            <a:endCxn id="2595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8" name="Google Shape;2598;p108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08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08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08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2" name="Google Shape;2602;p108"/>
          <p:cNvCxnSpPr>
            <a:stCxn id="2593" idx="3"/>
            <a:endCxn id="2594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108"/>
          <p:cNvCxnSpPr>
            <a:stCxn id="2581" idx="3"/>
            <a:endCxn id="2594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4" name="Google Shape;2604;p108"/>
          <p:cNvCxnSpPr>
            <a:stCxn id="2557" idx="3"/>
            <a:endCxn id="2594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05" name="Google Shape;2605;p108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606" name="Google Shape;2606;p108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08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08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08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08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08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08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08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08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08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08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08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08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08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08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08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08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08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08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08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8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8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8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08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08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08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8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8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8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08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08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8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8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8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8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08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08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08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08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08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6" name="Google Shape;2646;p108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647" name="Google Shape;2647;p108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8" name="Google Shape;2648;p108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9" name="Google Shape;2649;p108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training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  <p:sp>
        <p:nvSpPr>
          <p:cNvPr id="2650" name="Google Shape;2650;p108"/>
          <p:cNvSpPr/>
          <p:nvPr/>
        </p:nvSpPr>
        <p:spPr>
          <a:xfrm>
            <a:off x="7148100" y="972450"/>
            <a:ext cx="1583700" cy="594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0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656" name="Google Shape;2656;p109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657" name="Google Shape;2657;p109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658" name="Google Shape;2658;p109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659" name="Google Shape;2659;p109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109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109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09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109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09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09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09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09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09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09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109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09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09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09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09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09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09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09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09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09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09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09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09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109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109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09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09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09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09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09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09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09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09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09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09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09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696" name="Google Shape;2696;p109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697" name="Google Shape;2697;p109"/>
          <p:cNvCxnSpPr>
            <a:stCxn id="2696" idx="0"/>
            <a:endCxn id="2696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8" name="Google Shape;2698;p109"/>
          <p:cNvCxnSpPr>
            <a:stCxn id="2696" idx="2"/>
            <a:endCxn id="2696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09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09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09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09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3" name="Google Shape;2703;p109"/>
          <p:cNvCxnSpPr>
            <a:stCxn id="2694" idx="3"/>
            <a:endCxn id="2695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4" name="Google Shape;2704;p109"/>
          <p:cNvCxnSpPr>
            <a:stCxn id="2682" idx="3"/>
            <a:endCxn id="2695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5" name="Google Shape;2705;p109"/>
          <p:cNvCxnSpPr>
            <a:stCxn id="2658" idx="3"/>
            <a:endCxn id="2695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6" name="Google Shape;2706;p109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707" name="Google Shape;2707;p109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9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9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9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9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9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9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09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09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09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09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09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09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09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09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09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09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09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09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09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09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09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09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09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09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09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09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09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09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09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09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09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09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09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09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09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09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09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09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09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7" name="Google Shape;2747;p109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748" name="Google Shape;2748;p109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9" name="Google Shape;2749;p109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0" name="Google Shape;2750;p109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training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  <p:sp>
        <p:nvSpPr>
          <p:cNvPr id="2751" name="Google Shape;2751;p109"/>
          <p:cNvSpPr/>
          <p:nvPr/>
        </p:nvSpPr>
        <p:spPr>
          <a:xfrm>
            <a:off x="7148100" y="1125975"/>
            <a:ext cx="1583700" cy="44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(Web, Chat History, etc..)</a:t>
            </a: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7" name="Google Shape;357;p47"/>
          <p:cNvCxnSpPr>
            <a:stCxn id="356" idx="2"/>
            <a:endCxn id="355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7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9" name="Google Shape;359;p47"/>
          <p:cNvCxnSpPr>
            <a:endCxn id="360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47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7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62" name="Google Shape;362;p47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p47"/>
          <p:cNvCxnSpPr>
            <a:stCxn id="356" idx="5"/>
            <a:endCxn id="360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7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Dialogue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5" name="Google Shape;365;p47"/>
          <p:cNvCxnSpPr>
            <a:stCxn id="360" idx="0"/>
            <a:endCxn id="364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Semi-Parametric Models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3492325" y="825375"/>
            <a:ext cx="1079700" cy="9189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11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757" name="Google Shape;2757;p110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758" name="Google Shape;2758;p110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759" name="Google Shape;2759;p110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760" name="Google Shape;2760;p110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10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10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10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10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10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10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10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10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10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10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10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10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10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10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110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10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10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10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10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10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10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10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10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110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10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110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10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10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10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10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10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10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10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10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10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10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797" name="Google Shape;2797;p110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798" name="Google Shape;2798;p110"/>
          <p:cNvCxnSpPr>
            <a:stCxn id="2797" idx="0"/>
            <a:endCxn id="2797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9" name="Google Shape;2799;p110"/>
          <p:cNvCxnSpPr>
            <a:stCxn id="2797" idx="2"/>
            <a:endCxn id="2797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0" name="Google Shape;2800;p110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10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10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10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4" name="Google Shape;2804;p110"/>
          <p:cNvCxnSpPr>
            <a:stCxn id="2795" idx="3"/>
            <a:endCxn id="2796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110"/>
          <p:cNvCxnSpPr>
            <a:stCxn id="2783" idx="3"/>
            <a:endCxn id="2796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110"/>
          <p:cNvCxnSpPr>
            <a:stCxn id="2759" idx="3"/>
            <a:endCxn id="2796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07" name="Google Shape;2807;p110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808" name="Google Shape;2808;p110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10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10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10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10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10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10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10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10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10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10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10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10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10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10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10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10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10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10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10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10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10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10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10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10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10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10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10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10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10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10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10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10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10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10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10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10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10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10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10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8" name="Google Shape;2848;p110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849" name="Google Shape;2849;p110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0" name="Google Shape;2850;p110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1" name="Google Shape;2851;p110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training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  <p:sp>
        <p:nvSpPr>
          <p:cNvPr id="2852" name="Google Shape;2852;p110"/>
          <p:cNvSpPr/>
          <p:nvPr/>
        </p:nvSpPr>
        <p:spPr>
          <a:xfrm>
            <a:off x="7148100" y="1280250"/>
            <a:ext cx="1583700" cy="286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11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858" name="Google Shape;2858;p111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859" name="Google Shape;2859;p111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860" name="Google Shape;2860;p111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861" name="Google Shape;2861;p111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11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11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11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11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11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11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11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11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111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11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111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11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11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11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11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11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11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11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11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11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11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11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11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11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11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11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11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11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11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11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11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11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11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11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11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11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898" name="Google Shape;2898;p111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2899" name="Google Shape;2899;p111"/>
          <p:cNvCxnSpPr>
            <a:stCxn id="2898" idx="0"/>
            <a:endCxn id="2898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0" name="Google Shape;2900;p111"/>
          <p:cNvCxnSpPr>
            <a:stCxn id="2898" idx="2"/>
            <a:endCxn id="2898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1" name="Google Shape;2901;p111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11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11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11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5" name="Google Shape;2905;p111"/>
          <p:cNvCxnSpPr>
            <a:stCxn id="2896" idx="3"/>
            <a:endCxn id="2897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6" name="Google Shape;2906;p111"/>
          <p:cNvCxnSpPr>
            <a:stCxn id="2884" idx="3"/>
            <a:endCxn id="2897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111"/>
          <p:cNvCxnSpPr>
            <a:stCxn id="2860" idx="3"/>
            <a:endCxn id="2897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8" name="Google Shape;2908;p111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2909" name="Google Shape;2909;p111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1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1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1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1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1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1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1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1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1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1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1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11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11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1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1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1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1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1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1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1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11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11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1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1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1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1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1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1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1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1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1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11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11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11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11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11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11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11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1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9" name="Google Shape;2949;p111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950" name="Google Shape;2950;p111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1" name="Google Shape;2951;p111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2" name="Google Shape;2952;p111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training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  <p:sp>
        <p:nvSpPr>
          <p:cNvPr id="2953" name="Google Shape;2953;p111"/>
          <p:cNvSpPr/>
          <p:nvPr/>
        </p:nvSpPr>
        <p:spPr>
          <a:xfrm>
            <a:off x="7148100" y="1433900"/>
            <a:ext cx="1583700" cy="133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11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2959" name="Google Shape;2959;p112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960" name="Google Shape;2960;p112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961" name="Google Shape;2961;p112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2962" name="Google Shape;2962;p112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12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12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12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12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12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12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12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12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12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12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12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12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12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12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12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12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12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112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12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112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112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112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112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112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112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112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112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12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12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12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12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12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12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12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12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12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999" name="Google Shape;2999;p112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000" name="Google Shape;3000;p112"/>
          <p:cNvCxnSpPr>
            <a:stCxn id="2999" idx="0"/>
            <a:endCxn id="2999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12"/>
          <p:cNvCxnSpPr>
            <a:stCxn id="2999" idx="2"/>
            <a:endCxn id="2999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2" name="Google Shape;3002;p112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12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12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12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6" name="Google Shape;3006;p112"/>
          <p:cNvCxnSpPr>
            <a:stCxn id="2997" idx="3"/>
            <a:endCxn id="2998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7" name="Google Shape;3007;p112"/>
          <p:cNvCxnSpPr>
            <a:stCxn id="2985" idx="3"/>
            <a:endCxn id="2998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8" name="Google Shape;3008;p112"/>
          <p:cNvCxnSpPr>
            <a:stCxn id="2961" idx="3"/>
            <a:endCxn id="2998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09" name="Google Shape;3009;p112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3010" name="Google Shape;3010;p112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2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2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2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2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12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2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2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2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2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2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2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2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2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2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2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2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2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2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2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2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2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2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2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2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2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2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2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2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2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2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2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2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2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2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2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2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2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2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2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0" name="Google Shape;3050;p112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051" name="Google Shape;3051;p112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2" name="Google Shape;3052;p112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3" name="Google Shape;3053;p112"/>
          <p:cNvSpPr/>
          <p:nvPr/>
        </p:nvSpPr>
        <p:spPr>
          <a:xfrm>
            <a:off x="7005425" y="542175"/>
            <a:ext cx="1847700" cy="112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Challenges: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220M parameters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90K+ </a:t>
            </a:r>
            <a:r>
              <a:rPr lang="en" sz="1000"/>
              <a:t>training</a:t>
            </a:r>
            <a:r>
              <a:rPr lang="en" sz="1000"/>
              <a:t> examples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Encoder output: 51200*768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16GB VRAM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background Training</a:t>
            </a: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11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059" name="Google Shape;3059;p113"/>
          <p:cNvSpPr/>
          <p:nvPr/>
        </p:nvSpPr>
        <p:spPr>
          <a:xfrm>
            <a:off x="5988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13"/>
          <p:cNvSpPr/>
          <p:nvPr/>
        </p:nvSpPr>
        <p:spPr>
          <a:xfrm>
            <a:off x="5988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13"/>
          <p:cNvSpPr/>
          <p:nvPr/>
        </p:nvSpPr>
        <p:spPr>
          <a:xfrm>
            <a:off x="12130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113"/>
          <p:cNvSpPr/>
          <p:nvPr/>
        </p:nvSpPr>
        <p:spPr>
          <a:xfrm>
            <a:off x="12130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13"/>
          <p:cNvSpPr/>
          <p:nvPr/>
        </p:nvSpPr>
        <p:spPr>
          <a:xfrm>
            <a:off x="1827214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113"/>
          <p:cNvSpPr/>
          <p:nvPr/>
        </p:nvSpPr>
        <p:spPr>
          <a:xfrm>
            <a:off x="18272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113"/>
          <p:cNvSpPr/>
          <p:nvPr/>
        </p:nvSpPr>
        <p:spPr>
          <a:xfrm>
            <a:off x="24414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113"/>
          <p:cNvSpPr/>
          <p:nvPr/>
        </p:nvSpPr>
        <p:spPr>
          <a:xfrm>
            <a:off x="24414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13"/>
          <p:cNvSpPr/>
          <p:nvPr/>
        </p:nvSpPr>
        <p:spPr>
          <a:xfrm>
            <a:off x="3055613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13"/>
          <p:cNvSpPr/>
          <p:nvPr/>
        </p:nvSpPr>
        <p:spPr>
          <a:xfrm>
            <a:off x="30556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13"/>
          <p:cNvSpPr/>
          <p:nvPr/>
        </p:nvSpPr>
        <p:spPr>
          <a:xfrm>
            <a:off x="3669814" y="2833950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13"/>
          <p:cNvSpPr/>
          <p:nvPr/>
        </p:nvSpPr>
        <p:spPr>
          <a:xfrm>
            <a:off x="3669813" y="2833950"/>
            <a:ext cx="555000" cy="5637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13"/>
          <p:cNvSpPr/>
          <p:nvPr/>
        </p:nvSpPr>
        <p:spPr>
          <a:xfrm rot="10800000">
            <a:off x="506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113"/>
          <p:cNvSpPr/>
          <p:nvPr/>
        </p:nvSpPr>
        <p:spPr>
          <a:xfrm rot="10800000">
            <a:off x="506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113"/>
          <p:cNvSpPr/>
          <p:nvPr/>
        </p:nvSpPr>
        <p:spPr>
          <a:xfrm rot="10800000">
            <a:off x="562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113"/>
          <p:cNvSpPr/>
          <p:nvPr/>
        </p:nvSpPr>
        <p:spPr>
          <a:xfrm rot="10800000">
            <a:off x="562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13"/>
          <p:cNvSpPr/>
          <p:nvPr/>
        </p:nvSpPr>
        <p:spPr>
          <a:xfrm rot="10800000">
            <a:off x="617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13"/>
          <p:cNvSpPr/>
          <p:nvPr/>
        </p:nvSpPr>
        <p:spPr>
          <a:xfrm rot="10800000">
            <a:off x="617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13"/>
          <p:cNvSpPr/>
          <p:nvPr/>
        </p:nvSpPr>
        <p:spPr>
          <a:xfrm rot="10800000">
            <a:off x="673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13"/>
          <p:cNvSpPr/>
          <p:nvPr/>
        </p:nvSpPr>
        <p:spPr>
          <a:xfrm rot="10800000">
            <a:off x="673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13"/>
          <p:cNvSpPr/>
          <p:nvPr/>
        </p:nvSpPr>
        <p:spPr>
          <a:xfrm rot="10800000">
            <a:off x="7287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13"/>
          <p:cNvSpPr/>
          <p:nvPr/>
        </p:nvSpPr>
        <p:spPr>
          <a:xfrm rot="10800000">
            <a:off x="7287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13"/>
          <p:cNvSpPr/>
          <p:nvPr/>
        </p:nvSpPr>
        <p:spPr>
          <a:xfrm rot="10800000">
            <a:off x="7842188" y="13249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13"/>
          <p:cNvSpPr/>
          <p:nvPr/>
        </p:nvSpPr>
        <p:spPr>
          <a:xfrm rot="10800000">
            <a:off x="7842188" y="1930933"/>
            <a:ext cx="555000" cy="3786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13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084" name="Google Shape;3084;p113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085" name="Google Shape;3085;p113"/>
          <p:cNvSpPr/>
          <p:nvPr/>
        </p:nvSpPr>
        <p:spPr>
          <a:xfrm rot="-2700000">
            <a:off x="8222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113"/>
          <p:cNvSpPr/>
          <p:nvPr/>
        </p:nvSpPr>
        <p:spPr>
          <a:xfrm rot="-2700000">
            <a:off x="8222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13"/>
          <p:cNvSpPr/>
          <p:nvPr/>
        </p:nvSpPr>
        <p:spPr>
          <a:xfrm rot="-2700000">
            <a:off x="8222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113"/>
          <p:cNvSpPr/>
          <p:nvPr/>
        </p:nvSpPr>
        <p:spPr>
          <a:xfrm rot="-2700000">
            <a:off x="14364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13"/>
          <p:cNvSpPr/>
          <p:nvPr/>
        </p:nvSpPr>
        <p:spPr>
          <a:xfrm rot="-2700000">
            <a:off x="14364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113"/>
          <p:cNvSpPr/>
          <p:nvPr/>
        </p:nvSpPr>
        <p:spPr>
          <a:xfrm rot="-2700000">
            <a:off x="14364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13"/>
          <p:cNvSpPr/>
          <p:nvPr/>
        </p:nvSpPr>
        <p:spPr>
          <a:xfrm rot="-2700000">
            <a:off x="20506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13"/>
          <p:cNvSpPr/>
          <p:nvPr/>
        </p:nvSpPr>
        <p:spPr>
          <a:xfrm rot="-2700000">
            <a:off x="20506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13"/>
          <p:cNvSpPr/>
          <p:nvPr/>
        </p:nvSpPr>
        <p:spPr>
          <a:xfrm rot="-2700000">
            <a:off x="20506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113"/>
          <p:cNvSpPr/>
          <p:nvPr/>
        </p:nvSpPr>
        <p:spPr>
          <a:xfrm rot="-2700000">
            <a:off x="26648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113"/>
          <p:cNvSpPr/>
          <p:nvPr/>
        </p:nvSpPr>
        <p:spPr>
          <a:xfrm rot="-2700000">
            <a:off x="26648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113"/>
          <p:cNvSpPr/>
          <p:nvPr/>
        </p:nvSpPr>
        <p:spPr>
          <a:xfrm rot="-2700000">
            <a:off x="26648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13"/>
          <p:cNvSpPr/>
          <p:nvPr/>
        </p:nvSpPr>
        <p:spPr>
          <a:xfrm rot="-2700000">
            <a:off x="3279031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13"/>
          <p:cNvSpPr/>
          <p:nvPr/>
        </p:nvSpPr>
        <p:spPr>
          <a:xfrm rot="-2700000">
            <a:off x="32790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13"/>
          <p:cNvSpPr/>
          <p:nvPr/>
        </p:nvSpPr>
        <p:spPr>
          <a:xfrm rot="-2700000">
            <a:off x="32790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113"/>
          <p:cNvSpPr/>
          <p:nvPr/>
        </p:nvSpPr>
        <p:spPr>
          <a:xfrm rot="-2700000">
            <a:off x="3893219" y="29605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113"/>
          <p:cNvSpPr/>
          <p:nvPr/>
        </p:nvSpPr>
        <p:spPr>
          <a:xfrm rot="-2700000">
            <a:off x="3900019" y="31644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113"/>
          <p:cNvSpPr/>
          <p:nvPr/>
        </p:nvSpPr>
        <p:spPr>
          <a:xfrm rot="-2700000">
            <a:off x="3900019" y="3368393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11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108" name="Google Shape;3108;p114"/>
          <p:cNvSpPr/>
          <p:nvPr/>
        </p:nvSpPr>
        <p:spPr>
          <a:xfrm>
            <a:off x="9059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114"/>
          <p:cNvSpPr/>
          <p:nvPr/>
        </p:nvSpPr>
        <p:spPr>
          <a:xfrm>
            <a:off x="9059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14"/>
          <p:cNvSpPr/>
          <p:nvPr/>
        </p:nvSpPr>
        <p:spPr>
          <a:xfrm>
            <a:off x="2134314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14"/>
          <p:cNvSpPr/>
          <p:nvPr/>
        </p:nvSpPr>
        <p:spPr>
          <a:xfrm>
            <a:off x="21343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14"/>
          <p:cNvSpPr/>
          <p:nvPr/>
        </p:nvSpPr>
        <p:spPr>
          <a:xfrm>
            <a:off x="33627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14"/>
          <p:cNvSpPr/>
          <p:nvPr/>
        </p:nvSpPr>
        <p:spPr>
          <a:xfrm>
            <a:off x="33627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14"/>
          <p:cNvSpPr/>
          <p:nvPr/>
        </p:nvSpPr>
        <p:spPr>
          <a:xfrm rot="10800000">
            <a:off x="534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14"/>
          <p:cNvSpPr/>
          <p:nvPr/>
        </p:nvSpPr>
        <p:spPr>
          <a:xfrm rot="10800000">
            <a:off x="534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14"/>
          <p:cNvSpPr/>
          <p:nvPr/>
        </p:nvSpPr>
        <p:spPr>
          <a:xfrm rot="10800000">
            <a:off x="645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14"/>
          <p:cNvSpPr/>
          <p:nvPr/>
        </p:nvSpPr>
        <p:spPr>
          <a:xfrm rot="10800000">
            <a:off x="645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14"/>
          <p:cNvSpPr/>
          <p:nvPr/>
        </p:nvSpPr>
        <p:spPr>
          <a:xfrm rot="10800000">
            <a:off x="756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14"/>
          <p:cNvSpPr/>
          <p:nvPr/>
        </p:nvSpPr>
        <p:spPr>
          <a:xfrm rot="10800000">
            <a:off x="756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14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121" name="Google Shape;3121;p114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122" name="Google Shape;3122;p114"/>
          <p:cNvSpPr/>
          <p:nvPr/>
        </p:nvSpPr>
        <p:spPr>
          <a:xfrm rot="-2700000">
            <a:off x="11293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114"/>
          <p:cNvSpPr/>
          <p:nvPr/>
        </p:nvSpPr>
        <p:spPr>
          <a:xfrm rot="-2700000">
            <a:off x="11293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114"/>
          <p:cNvSpPr/>
          <p:nvPr/>
        </p:nvSpPr>
        <p:spPr>
          <a:xfrm rot="-2700000">
            <a:off x="11293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14"/>
          <p:cNvSpPr/>
          <p:nvPr/>
        </p:nvSpPr>
        <p:spPr>
          <a:xfrm rot="-2700000">
            <a:off x="23577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114"/>
          <p:cNvSpPr/>
          <p:nvPr/>
        </p:nvSpPr>
        <p:spPr>
          <a:xfrm rot="-2700000">
            <a:off x="23577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14"/>
          <p:cNvSpPr/>
          <p:nvPr/>
        </p:nvSpPr>
        <p:spPr>
          <a:xfrm rot="-2700000">
            <a:off x="23577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114"/>
          <p:cNvSpPr/>
          <p:nvPr/>
        </p:nvSpPr>
        <p:spPr>
          <a:xfrm rot="-2700000">
            <a:off x="3586131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114"/>
          <p:cNvSpPr/>
          <p:nvPr/>
        </p:nvSpPr>
        <p:spPr>
          <a:xfrm rot="-2700000">
            <a:off x="35861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114"/>
          <p:cNvSpPr/>
          <p:nvPr/>
        </p:nvSpPr>
        <p:spPr>
          <a:xfrm rot="-2700000">
            <a:off x="35861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11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136" name="Google Shape;3136;p115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137" name="Google Shape;3137;p115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138" name="Google Shape;3138;p115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139" name="Google Shape;3139;p115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15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115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15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15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15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15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15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15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115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115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115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15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15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15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15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15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15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15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15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15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15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15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15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15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115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115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15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115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15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15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15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115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15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115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115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115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176" name="Google Shape;3176;p115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177" name="Google Shape;3177;p115"/>
          <p:cNvCxnSpPr>
            <a:stCxn id="3176" idx="0"/>
            <a:endCxn id="3176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8" name="Google Shape;3178;p115"/>
          <p:cNvCxnSpPr>
            <a:stCxn id="3176" idx="2"/>
            <a:endCxn id="3176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9" name="Google Shape;3179;p115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15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15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15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3" name="Google Shape;3183;p115"/>
          <p:cNvCxnSpPr>
            <a:stCxn id="3174" idx="3"/>
            <a:endCxn id="3175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4" name="Google Shape;3184;p115"/>
          <p:cNvCxnSpPr>
            <a:stCxn id="3162" idx="3"/>
            <a:endCxn id="3175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5" name="Google Shape;3185;p115"/>
          <p:cNvCxnSpPr>
            <a:stCxn id="3138" idx="3"/>
            <a:endCxn id="3175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86" name="Google Shape;3186;p115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3187" name="Google Shape;3187;p115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15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15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15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15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15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15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15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15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15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15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15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15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15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15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15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15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15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15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15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15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15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15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15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15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15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15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15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15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15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15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15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15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15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15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15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15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15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15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15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7" name="Google Shape;3227;p115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228" name="Google Shape;3228;p115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9" name="Google Shape;3229;p115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11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235" name="Google Shape;3235;p116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236" name="Google Shape;3236;p116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237" name="Google Shape;3237;p116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238" name="Google Shape;3238;p116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16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16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16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16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16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16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16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16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16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16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16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16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16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16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16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16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116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116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16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16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116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16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116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116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16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116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116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16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116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116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16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16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16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16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16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16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275" name="Google Shape;3275;p116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276" name="Google Shape;3276;p116"/>
          <p:cNvCxnSpPr>
            <a:stCxn id="3275" idx="0"/>
            <a:endCxn id="3275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7" name="Google Shape;3277;p116"/>
          <p:cNvCxnSpPr>
            <a:stCxn id="3275" idx="2"/>
            <a:endCxn id="3275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8" name="Google Shape;3278;p116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16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16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16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2" name="Google Shape;3282;p116"/>
          <p:cNvCxnSpPr>
            <a:stCxn id="3273" idx="3"/>
            <a:endCxn id="3274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3" name="Google Shape;3283;p116"/>
          <p:cNvCxnSpPr>
            <a:stCxn id="3261" idx="3"/>
            <a:endCxn id="3274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4" name="Google Shape;3284;p116"/>
          <p:cNvCxnSpPr>
            <a:stCxn id="3237" idx="3"/>
            <a:endCxn id="3274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5" name="Google Shape;3285;p116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3286" name="Google Shape;3286;p116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6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6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16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16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6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6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6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6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6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6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6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6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6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6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6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6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6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6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6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6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6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6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6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6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6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6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6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6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6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6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6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6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6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6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6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6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6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6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6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6" name="Google Shape;3326;p116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327" name="Google Shape;3327;p116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8" name="Google Shape;3328;p116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9" name="Google Shape;3329;p116"/>
          <p:cNvCxnSpPr>
            <a:stCxn id="3289" idx="0"/>
            <a:endCxn id="3297" idx="2"/>
          </p:cNvCxnSpPr>
          <p:nvPr/>
        </p:nvCxnSpPr>
        <p:spPr>
          <a:xfrm>
            <a:off x="4220697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0" name="Google Shape;3330;p116"/>
          <p:cNvCxnSpPr>
            <a:stCxn id="3301" idx="0"/>
            <a:endCxn id="3309" idx="2"/>
          </p:cNvCxnSpPr>
          <p:nvPr/>
        </p:nvCxnSpPr>
        <p:spPr>
          <a:xfrm>
            <a:off x="5601697" y="3665200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1" name="Google Shape;3331;p116"/>
          <p:cNvCxnSpPr>
            <a:stCxn id="3317" idx="0"/>
            <a:endCxn id="3325" idx="2"/>
          </p:cNvCxnSpPr>
          <p:nvPr/>
        </p:nvCxnSpPr>
        <p:spPr>
          <a:xfrm>
            <a:off x="7205422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11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337" name="Google Shape;3337;p117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338" name="Google Shape;3338;p117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339" name="Google Shape;3339;p117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340" name="Google Shape;3340;p117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117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117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117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117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17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17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117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17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117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117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117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117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117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117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117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117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17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117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117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117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117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117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117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117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117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117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117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117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117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117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117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117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117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117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5" name="Google Shape;3375;p117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117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377" name="Google Shape;3377;p117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378" name="Google Shape;3378;p117"/>
          <p:cNvCxnSpPr>
            <a:stCxn id="3377" idx="0"/>
            <a:endCxn id="3377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17"/>
          <p:cNvCxnSpPr>
            <a:stCxn id="3377" idx="2"/>
            <a:endCxn id="3377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0" name="Google Shape;3380;p117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117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117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117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4" name="Google Shape;3384;p117"/>
          <p:cNvCxnSpPr>
            <a:stCxn id="3375" idx="3"/>
            <a:endCxn id="3376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5" name="Google Shape;3385;p117"/>
          <p:cNvCxnSpPr>
            <a:stCxn id="3363" idx="3"/>
            <a:endCxn id="3376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6" name="Google Shape;3386;p117"/>
          <p:cNvCxnSpPr>
            <a:stCxn id="3339" idx="3"/>
            <a:endCxn id="3376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7" name="Google Shape;3387;p117"/>
          <p:cNvSpPr/>
          <p:nvPr/>
        </p:nvSpPr>
        <p:spPr>
          <a:xfrm>
            <a:off x="383433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117"/>
          <p:cNvSpPr/>
          <p:nvPr/>
        </p:nvSpPr>
        <p:spPr>
          <a:xfrm>
            <a:off x="4064511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117"/>
          <p:cNvSpPr/>
          <p:nvPr/>
        </p:nvSpPr>
        <p:spPr>
          <a:xfrm>
            <a:off x="3949425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117"/>
          <p:cNvSpPr/>
          <p:nvPr/>
        </p:nvSpPr>
        <p:spPr>
          <a:xfrm>
            <a:off x="5215339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117"/>
          <p:cNvSpPr/>
          <p:nvPr/>
        </p:nvSpPr>
        <p:spPr>
          <a:xfrm>
            <a:off x="5445511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117"/>
          <p:cNvSpPr/>
          <p:nvPr/>
        </p:nvSpPr>
        <p:spPr>
          <a:xfrm>
            <a:off x="5330425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117"/>
          <p:cNvSpPr/>
          <p:nvPr/>
        </p:nvSpPr>
        <p:spPr>
          <a:xfrm rot="5400000">
            <a:off x="6642671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117"/>
          <p:cNvSpPr/>
          <p:nvPr/>
        </p:nvSpPr>
        <p:spPr>
          <a:xfrm rot="5400000">
            <a:off x="6586068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117"/>
          <p:cNvSpPr/>
          <p:nvPr/>
        </p:nvSpPr>
        <p:spPr>
          <a:xfrm rot="5400000">
            <a:off x="6699274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117"/>
          <p:cNvSpPr/>
          <p:nvPr/>
        </p:nvSpPr>
        <p:spPr>
          <a:xfrm rot="5400000">
            <a:off x="6753923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117"/>
          <p:cNvSpPr/>
          <p:nvPr/>
        </p:nvSpPr>
        <p:spPr>
          <a:xfrm>
            <a:off x="681906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117"/>
          <p:cNvSpPr/>
          <p:nvPr/>
        </p:nvSpPr>
        <p:spPr>
          <a:xfrm>
            <a:off x="704923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117"/>
          <p:cNvSpPr/>
          <p:nvPr/>
        </p:nvSpPr>
        <p:spPr>
          <a:xfrm>
            <a:off x="693415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117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401" name="Google Shape;3401;p117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2" name="Google Shape;3402;p117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1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408" name="Google Shape;3408;p118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09" name="Google Shape;3409;p118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10" name="Google Shape;3410;p118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11" name="Google Shape;3411;p118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118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18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118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118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118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118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118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118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118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118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118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18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18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18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118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118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118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118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118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18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118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118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18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118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118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118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118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118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18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18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118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118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118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118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118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118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448" name="Google Shape;3448;p118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449" name="Google Shape;3449;p118"/>
          <p:cNvCxnSpPr>
            <a:stCxn id="3448" idx="0"/>
            <a:endCxn id="3448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0" name="Google Shape;3450;p118"/>
          <p:cNvCxnSpPr>
            <a:stCxn id="3448" idx="2"/>
            <a:endCxn id="3448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1" name="Google Shape;3451;p118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118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118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118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5" name="Google Shape;3455;p118"/>
          <p:cNvCxnSpPr>
            <a:stCxn id="3446" idx="3"/>
            <a:endCxn id="3447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6" name="Google Shape;3456;p118"/>
          <p:cNvCxnSpPr>
            <a:stCxn id="3434" idx="3"/>
            <a:endCxn id="3447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7" name="Google Shape;3457;p118"/>
          <p:cNvCxnSpPr>
            <a:stCxn id="3410" idx="3"/>
            <a:endCxn id="3447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8" name="Google Shape;3458;p118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459" name="Google Shape;3459;p118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0" name="Google Shape;3460;p118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1" name="Google Shape;3461;p118"/>
          <p:cNvSpPr/>
          <p:nvPr/>
        </p:nvSpPr>
        <p:spPr>
          <a:xfrm>
            <a:off x="5388027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118"/>
          <p:cNvSpPr/>
          <p:nvPr/>
        </p:nvSpPr>
        <p:spPr>
          <a:xfrm>
            <a:off x="5618199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118"/>
          <p:cNvSpPr/>
          <p:nvPr/>
        </p:nvSpPr>
        <p:spPr>
          <a:xfrm>
            <a:off x="5503113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18"/>
          <p:cNvSpPr/>
          <p:nvPr/>
        </p:nvSpPr>
        <p:spPr>
          <a:xfrm>
            <a:off x="573341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118"/>
          <p:cNvSpPr/>
          <p:nvPr/>
        </p:nvSpPr>
        <p:spPr>
          <a:xfrm>
            <a:off x="596358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18"/>
          <p:cNvSpPr/>
          <p:nvPr/>
        </p:nvSpPr>
        <p:spPr>
          <a:xfrm>
            <a:off x="584850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18"/>
          <p:cNvSpPr/>
          <p:nvPr/>
        </p:nvSpPr>
        <p:spPr>
          <a:xfrm rot="5400000">
            <a:off x="6124758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18"/>
          <p:cNvSpPr/>
          <p:nvPr/>
        </p:nvSpPr>
        <p:spPr>
          <a:xfrm rot="5400000">
            <a:off x="6068155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18"/>
          <p:cNvSpPr/>
          <p:nvPr/>
        </p:nvSpPr>
        <p:spPr>
          <a:xfrm rot="5400000">
            <a:off x="6181361" y="3795975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18"/>
          <p:cNvSpPr/>
          <p:nvPr/>
        </p:nvSpPr>
        <p:spPr>
          <a:xfrm rot="5400000">
            <a:off x="6236010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18"/>
          <p:cNvSpPr/>
          <p:nvPr/>
        </p:nvSpPr>
        <p:spPr>
          <a:xfrm>
            <a:off x="6301152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118"/>
          <p:cNvSpPr/>
          <p:nvPr/>
        </p:nvSpPr>
        <p:spPr>
          <a:xfrm>
            <a:off x="6531324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118"/>
          <p:cNvSpPr/>
          <p:nvPr/>
        </p:nvSpPr>
        <p:spPr>
          <a:xfrm>
            <a:off x="6416238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11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 Modifications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479" name="Google Shape;3479;p119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80" name="Google Shape;3480;p119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81" name="Google Shape;3481;p119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482" name="Google Shape;3482;p119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119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119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119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119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119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119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119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19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119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119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19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119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119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119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19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19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19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19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19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119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119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19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119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119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119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119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119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19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19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19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19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19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119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119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19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119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519" name="Google Shape;3519;p119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520" name="Google Shape;3520;p119"/>
          <p:cNvCxnSpPr>
            <a:stCxn id="3519" idx="0"/>
            <a:endCxn id="3519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1" name="Google Shape;3521;p119"/>
          <p:cNvCxnSpPr>
            <a:stCxn id="3519" idx="2"/>
            <a:endCxn id="3519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2" name="Google Shape;3522;p119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119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119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119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6" name="Google Shape;3526;p119"/>
          <p:cNvCxnSpPr>
            <a:stCxn id="3517" idx="3"/>
            <a:endCxn id="3518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7" name="Google Shape;3527;p119"/>
          <p:cNvCxnSpPr>
            <a:stCxn id="3505" idx="3"/>
            <a:endCxn id="3518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8" name="Google Shape;3528;p119"/>
          <p:cNvCxnSpPr>
            <a:stCxn id="3481" idx="3"/>
            <a:endCxn id="3518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9" name="Google Shape;3529;p119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530" name="Google Shape;3530;p119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1" name="Google Shape;3531;p119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2" name="Google Shape;3532;p119"/>
          <p:cNvSpPr/>
          <p:nvPr/>
        </p:nvSpPr>
        <p:spPr>
          <a:xfrm>
            <a:off x="5388027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119"/>
          <p:cNvSpPr/>
          <p:nvPr/>
        </p:nvSpPr>
        <p:spPr>
          <a:xfrm>
            <a:off x="5618199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119"/>
          <p:cNvSpPr/>
          <p:nvPr/>
        </p:nvSpPr>
        <p:spPr>
          <a:xfrm>
            <a:off x="5503113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119"/>
          <p:cNvSpPr/>
          <p:nvPr/>
        </p:nvSpPr>
        <p:spPr>
          <a:xfrm>
            <a:off x="573341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119"/>
          <p:cNvSpPr/>
          <p:nvPr/>
        </p:nvSpPr>
        <p:spPr>
          <a:xfrm>
            <a:off x="596358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119"/>
          <p:cNvSpPr/>
          <p:nvPr/>
        </p:nvSpPr>
        <p:spPr>
          <a:xfrm>
            <a:off x="584850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19"/>
          <p:cNvSpPr/>
          <p:nvPr/>
        </p:nvSpPr>
        <p:spPr>
          <a:xfrm rot="5400000">
            <a:off x="6124758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19"/>
          <p:cNvSpPr/>
          <p:nvPr/>
        </p:nvSpPr>
        <p:spPr>
          <a:xfrm rot="5400000">
            <a:off x="6068155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119"/>
          <p:cNvSpPr/>
          <p:nvPr/>
        </p:nvSpPr>
        <p:spPr>
          <a:xfrm rot="5400000">
            <a:off x="6181361" y="3795975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119"/>
          <p:cNvSpPr/>
          <p:nvPr/>
        </p:nvSpPr>
        <p:spPr>
          <a:xfrm rot="5400000">
            <a:off x="6236010" y="3795976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2" name="Google Shape;3542;p119"/>
          <p:cNvSpPr/>
          <p:nvPr/>
        </p:nvSpPr>
        <p:spPr>
          <a:xfrm>
            <a:off x="6301152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119"/>
          <p:cNvSpPr/>
          <p:nvPr/>
        </p:nvSpPr>
        <p:spPr>
          <a:xfrm>
            <a:off x="6531324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119"/>
          <p:cNvSpPr/>
          <p:nvPr/>
        </p:nvSpPr>
        <p:spPr>
          <a:xfrm>
            <a:off x="6416238" y="366515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119"/>
          <p:cNvSpPr/>
          <p:nvPr/>
        </p:nvSpPr>
        <p:spPr>
          <a:xfrm>
            <a:off x="6919825" y="399150"/>
            <a:ext cx="1478400" cy="685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Initialised with weights from model trained on Natural Questions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5" name="Google Shape;375;p48"/>
          <p:cNvCxnSpPr>
            <a:stCxn id="374" idx="2"/>
            <a:endCxn id="373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48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p48"/>
          <p:cNvCxnSpPr>
            <a:endCxn id="378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48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48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1" name="Google Shape;381;p48"/>
          <p:cNvCxnSpPr>
            <a:stCxn id="374" idx="5"/>
            <a:endCxn id="378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8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3" name="Google Shape;383;p48"/>
          <p:cNvCxnSpPr>
            <a:stCxn id="378" idx="0"/>
            <a:endCxn id="382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Open Domain Question Answering</a:t>
            </a:r>
            <a:endParaRPr sz="264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12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(Weights from FiD-NQ)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6">
                <a:solidFill>
                  <a:srgbClr val="9E9E9E"/>
                </a:solidFill>
              </a:rPr>
              <a:t>Results on NQQA and HpQA (F1/EM(Latency))</a:t>
            </a:r>
            <a:endParaRPr sz="2306">
              <a:solidFill>
                <a:schemeClr val="accent2"/>
              </a:solidFill>
            </a:endParaRPr>
          </a:p>
        </p:txBody>
      </p:sp>
      <p:graphicFrame>
        <p:nvGraphicFramePr>
          <p:cNvPr id="3551" name="Google Shape;3551;p120"/>
          <p:cNvGraphicFramePr/>
          <p:nvPr/>
        </p:nvGraphicFramePr>
        <p:xfrm>
          <a:off x="653163" y="81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k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Full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128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64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32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16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10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(8.28ms)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40.77/33.48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(7.56ms)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27.71/20.91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(7.38ms)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11.13/5.54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(7.26ms)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25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(24ms)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40.30/34.71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30.31/23.11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12.63/7.29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50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41.11/35.23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31.25/23.89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13.02/8.33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(38.9ms)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HpQA 25 Passages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38.98/27.77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(17ms)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32.80/21.97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(16.2ms)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30.35/21.13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18.24/11.51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1.77/3.38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12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(Weights from FiD-NQ)</a:t>
            </a:r>
            <a:endParaRPr sz="264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6">
                <a:solidFill>
                  <a:srgbClr val="9E9E9E"/>
                </a:solidFill>
              </a:rPr>
              <a:t>Results on NQQA and HpQA </a:t>
            </a:r>
            <a:r>
              <a:rPr lang="en" sz="2306">
                <a:solidFill>
                  <a:srgbClr val="9E9E9E"/>
                </a:solidFill>
              </a:rPr>
              <a:t>(F1/EM(Latency))</a:t>
            </a:r>
            <a:r>
              <a:rPr lang="en" sz="2306">
                <a:solidFill>
                  <a:srgbClr val="9E9E9E"/>
                </a:solidFill>
              </a:rPr>
              <a:t> </a:t>
            </a:r>
            <a:endParaRPr sz="2306">
              <a:solidFill>
                <a:schemeClr val="accent2"/>
              </a:solidFill>
            </a:endParaRPr>
          </a:p>
        </p:txBody>
      </p:sp>
      <p:graphicFrame>
        <p:nvGraphicFramePr>
          <p:cNvPr id="3557" name="Google Shape;3557;p121"/>
          <p:cNvGraphicFramePr/>
          <p:nvPr/>
        </p:nvGraphicFramePr>
        <p:xfrm>
          <a:off x="653163" y="81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k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Full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128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64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32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16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10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(8.28ms)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49</a:t>
                      </a: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.18/40.28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40.77/33.48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(7.56ms)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27.71/20.91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(7.38ms)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11.13/5.54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(7.26ms)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25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(24ms)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50.89/41.90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(20ms)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40.30/34.71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30.31/23.11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12.63/7.29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NQ(DPR) 50 Passages 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(48ms)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51.76/42.30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(40ms)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41.11/35.23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31.25/23.89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13.02/8.33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(38.9ms)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C27BA0"/>
                          </a:solidFill>
                        </a:rPr>
                        <a:t>HpQA 10 Passages</a:t>
                      </a:r>
                      <a:endParaRPr sz="8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38.98/27.77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(17ms)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37.80/26.97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(16.2ms)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30.35/21.13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(15.6ms)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18.24/11.51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(15.2ms)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1.77/3.38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(15ms)</a:t>
                      </a:r>
                      <a:endParaRPr sz="10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58" name="Google Shape;3558;p121"/>
          <p:cNvPicPr preferRelativeResize="0"/>
          <p:nvPr/>
        </p:nvPicPr>
        <p:blipFill rotWithShape="1">
          <a:blip r:embed="rId3">
            <a:alphaModFix/>
          </a:blip>
          <a:srcRect b="0" l="1136" r="0" t="0"/>
          <a:stretch/>
        </p:blipFill>
        <p:spPr>
          <a:xfrm>
            <a:off x="5332175" y="3177100"/>
            <a:ext cx="3158650" cy="183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p121"/>
          <p:cNvCxnSpPr/>
          <p:nvPr/>
        </p:nvCxnSpPr>
        <p:spPr>
          <a:xfrm>
            <a:off x="6277775" y="3245900"/>
            <a:ext cx="0" cy="1655100"/>
          </a:xfrm>
          <a:prstGeom prst="straightConnector1">
            <a:avLst/>
          </a:prstGeom>
          <a:noFill/>
          <a:ln cap="flat" cmpd="sng" w="9525">
            <a:solidFill>
              <a:srgbClr val="F9CB9C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560" name="Google Shape;356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4" y="3177087"/>
            <a:ext cx="3158651" cy="18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12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566" name="Google Shape;3566;p122"/>
          <p:cNvSpPr/>
          <p:nvPr/>
        </p:nvSpPr>
        <p:spPr>
          <a:xfrm>
            <a:off x="9059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p122"/>
          <p:cNvSpPr/>
          <p:nvPr/>
        </p:nvSpPr>
        <p:spPr>
          <a:xfrm>
            <a:off x="9059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122"/>
          <p:cNvSpPr/>
          <p:nvPr/>
        </p:nvSpPr>
        <p:spPr>
          <a:xfrm>
            <a:off x="2134314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122"/>
          <p:cNvSpPr/>
          <p:nvPr/>
        </p:nvSpPr>
        <p:spPr>
          <a:xfrm>
            <a:off x="21343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122"/>
          <p:cNvSpPr/>
          <p:nvPr/>
        </p:nvSpPr>
        <p:spPr>
          <a:xfrm>
            <a:off x="3362713" y="282682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122"/>
          <p:cNvSpPr/>
          <p:nvPr/>
        </p:nvSpPr>
        <p:spPr>
          <a:xfrm>
            <a:off x="3362725" y="2826825"/>
            <a:ext cx="555000" cy="265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122"/>
          <p:cNvSpPr/>
          <p:nvPr/>
        </p:nvSpPr>
        <p:spPr>
          <a:xfrm rot="10800000">
            <a:off x="534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122"/>
          <p:cNvSpPr/>
          <p:nvPr/>
        </p:nvSpPr>
        <p:spPr>
          <a:xfrm rot="10800000">
            <a:off x="534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122"/>
          <p:cNvSpPr/>
          <p:nvPr/>
        </p:nvSpPr>
        <p:spPr>
          <a:xfrm rot="10800000">
            <a:off x="645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122"/>
          <p:cNvSpPr/>
          <p:nvPr/>
        </p:nvSpPr>
        <p:spPr>
          <a:xfrm rot="10800000">
            <a:off x="645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122"/>
          <p:cNvSpPr/>
          <p:nvPr/>
        </p:nvSpPr>
        <p:spPr>
          <a:xfrm rot="10800000">
            <a:off x="7564688" y="1317775"/>
            <a:ext cx="555000" cy="984600"/>
          </a:xfrm>
          <a:prstGeom prst="roundRect">
            <a:avLst>
              <a:gd fmla="val 36999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122"/>
          <p:cNvSpPr/>
          <p:nvPr/>
        </p:nvSpPr>
        <p:spPr>
          <a:xfrm rot="10800000">
            <a:off x="7564700" y="1662169"/>
            <a:ext cx="555000" cy="640200"/>
          </a:xfrm>
          <a:prstGeom prst="roundRect">
            <a:avLst>
              <a:gd fmla="val 0" name="adj"/>
            </a:avLst>
          </a:prstGeom>
          <a:solidFill>
            <a:srgbClr val="EAD1DC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122"/>
          <p:cNvSpPr/>
          <p:nvPr/>
        </p:nvSpPr>
        <p:spPr>
          <a:xfrm>
            <a:off x="4768538" y="2259588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579" name="Google Shape;3579;p122"/>
          <p:cNvSpPr/>
          <p:nvPr/>
        </p:nvSpPr>
        <p:spPr>
          <a:xfrm>
            <a:off x="448163" y="1648663"/>
            <a:ext cx="3927300" cy="12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580" name="Google Shape;3580;p122"/>
          <p:cNvSpPr/>
          <p:nvPr/>
        </p:nvSpPr>
        <p:spPr>
          <a:xfrm rot="-2700000">
            <a:off x="11293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122"/>
          <p:cNvSpPr/>
          <p:nvPr/>
        </p:nvSpPr>
        <p:spPr>
          <a:xfrm rot="-2700000">
            <a:off x="11293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122"/>
          <p:cNvSpPr/>
          <p:nvPr/>
        </p:nvSpPr>
        <p:spPr>
          <a:xfrm rot="-2700000">
            <a:off x="11293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122"/>
          <p:cNvSpPr/>
          <p:nvPr/>
        </p:nvSpPr>
        <p:spPr>
          <a:xfrm rot="-2700000">
            <a:off x="2357719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122"/>
          <p:cNvSpPr/>
          <p:nvPr/>
        </p:nvSpPr>
        <p:spPr>
          <a:xfrm rot="-2700000">
            <a:off x="23577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122"/>
          <p:cNvSpPr/>
          <p:nvPr/>
        </p:nvSpPr>
        <p:spPr>
          <a:xfrm rot="-2700000">
            <a:off x="23577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122"/>
          <p:cNvSpPr/>
          <p:nvPr/>
        </p:nvSpPr>
        <p:spPr>
          <a:xfrm rot="-2700000">
            <a:off x="3586131" y="29534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122"/>
          <p:cNvSpPr/>
          <p:nvPr/>
        </p:nvSpPr>
        <p:spPr>
          <a:xfrm rot="-2700000">
            <a:off x="3586119" y="31573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122"/>
          <p:cNvSpPr/>
          <p:nvPr/>
        </p:nvSpPr>
        <p:spPr>
          <a:xfrm rot="-2700000">
            <a:off x="3586119" y="3361268"/>
            <a:ext cx="108187" cy="117521"/>
          </a:xfrm>
          <a:prstGeom prst="teardrop">
            <a:avLst>
              <a:gd fmla="val 104236" name="adj"/>
            </a:avLst>
          </a:prstGeom>
          <a:solidFill>
            <a:srgbClr val="EAD1DC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123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Encoder Decoder Analogy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594" name="Google Shape;3594;p123"/>
          <p:cNvSpPr/>
          <p:nvPr/>
        </p:nvSpPr>
        <p:spPr>
          <a:xfrm>
            <a:off x="9059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123"/>
          <p:cNvSpPr/>
          <p:nvPr/>
        </p:nvSpPr>
        <p:spPr>
          <a:xfrm>
            <a:off x="21343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23"/>
          <p:cNvSpPr/>
          <p:nvPr/>
        </p:nvSpPr>
        <p:spPr>
          <a:xfrm>
            <a:off x="3362725" y="2826825"/>
            <a:ext cx="555000" cy="61200"/>
          </a:xfrm>
          <a:prstGeom prst="roundRect">
            <a:avLst>
              <a:gd fmla="val 0" name="adj"/>
            </a:avLst>
          </a:prstGeom>
          <a:solidFill>
            <a:srgbClr val="EFEFEF"/>
          </a:solidFill>
          <a:ln cap="flat" cmpd="sng" w="762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7" name="Google Shape;3597;p123"/>
          <p:cNvGrpSpPr/>
          <p:nvPr/>
        </p:nvGrpSpPr>
        <p:grpSpPr>
          <a:xfrm>
            <a:off x="5344700" y="1631575"/>
            <a:ext cx="2775000" cy="670800"/>
            <a:chOff x="5344700" y="1631575"/>
            <a:chExt cx="2775000" cy="670800"/>
          </a:xfrm>
        </p:grpSpPr>
        <p:sp>
          <p:nvSpPr>
            <p:cNvPr id="3598" name="Google Shape;3598;p123"/>
            <p:cNvSpPr/>
            <p:nvPr/>
          </p:nvSpPr>
          <p:spPr>
            <a:xfrm rot="10800000">
              <a:off x="5344700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3"/>
            <p:cNvSpPr/>
            <p:nvPr/>
          </p:nvSpPr>
          <p:spPr>
            <a:xfrm rot="10800000">
              <a:off x="5344712" y="1705967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3"/>
            <p:cNvSpPr/>
            <p:nvPr/>
          </p:nvSpPr>
          <p:spPr>
            <a:xfrm rot="10800000">
              <a:off x="6454694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3"/>
            <p:cNvSpPr/>
            <p:nvPr/>
          </p:nvSpPr>
          <p:spPr>
            <a:xfrm rot="10800000">
              <a:off x="6454706" y="1705975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3"/>
            <p:cNvSpPr/>
            <p:nvPr/>
          </p:nvSpPr>
          <p:spPr>
            <a:xfrm rot="10800000">
              <a:off x="7564688" y="1631575"/>
              <a:ext cx="555000" cy="670800"/>
            </a:xfrm>
            <a:prstGeom prst="roundRect">
              <a:avLst>
                <a:gd fmla="val 36999" name="adj"/>
              </a:avLst>
            </a:prstGeom>
            <a:solidFill>
              <a:srgbClr val="EFEFEF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3"/>
            <p:cNvSpPr/>
            <p:nvPr/>
          </p:nvSpPr>
          <p:spPr>
            <a:xfrm rot="10800000">
              <a:off x="7564700" y="1705967"/>
              <a:ext cx="555000" cy="596400"/>
            </a:xfrm>
            <a:prstGeom prst="roundRect">
              <a:avLst>
                <a:gd fmla="val 0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4" name="Google Shape;3604;p123"/>
          <p:cNvGrpSpPr/>
          <p:nvPr/>
        </p:nvGrpSpPr>
        <p:grpSpPr>
          <a:xfrm>
            <a:off x="905925" y="2826825"/>
            <a:ext cx="3011800" cy="754200"/>
            <a:chOff x="905925" y="2826825"/>
            <a:chExt cx="3011800" cy="754200"/>
          </a:xfrm>
        </p:grpSpPr>
        <p:sp>
          <p:nvSpPr>
            <p:cNvPr id="3605" name="Google Shape;3605;p123"/>
            <p:cNvSpPr/>
            <p:nvPr/>
          </p:nvSpPr>
          <p:spPr>
            <a:xfrm>
              <a:off x="9059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3"/>
            <p:cNvSpPr/>
            <p:nvPr/>
          </p:nvSpPr>
          <p:spPr>
            <a:xfrm>
              <a:off x="21343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3"/>
            <p:cNvSpPr/>
            <p:nvPr/>
          </p:nvSpPr>
          <p:spPr>
            <a:xfrm>
              <a:off x="3362725" y="2826825"/>
              <a:ext cx="555000" cy="754200"/>
            </a:xfrm>
            <a:prstGeom prst="roundRect">
              <a:avLst>
                <a:gd fmla="val 36999" name="adj"/>
              </a:avLst>
            </a:prstGeom>
            <a:solidFill>
              <a:srgbClr val="EAD1DC"/>
            </a:solidFill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3"/>
            <p:cNvSpPr/>
            <p:nvPr/>
          </p:nvSpPr>
          <p:spPr>
            <a:xfrm rot="-2700000">
              <a:off x="1129319" y="2953468"/>
              <a:ext cx="108187" cy="117521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3"/>
            <p:cNvSpPr/>
            <p:nvPr/>
          </p:nvSpPr>
          <p:spPr>
            <a:xfrm rot="-2252812">
              <a:off x="1135182" y="3072580"/>
              <a:ext cx="96487" cy="104645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3"/>
            <p:cNvSpPr/>
            <p:nvPr/>
          </p:nvSpPr>
          <p:spPr>
            <a:xfrm rot="-2252812">
              <a:off x="1135182" y="3228766"/>
              <a:ext cx="96487" cy="104645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3"/>
            <p:cNvSpPr/>
            <p:nvPr/>
          </p:nvSpPr>
          <p:spPr>
            <a:xfrm rot="-2500521">
              <a:off x="2360614" y="2936067"/>
              <a:ext cx="102420" cy="111140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3"/>
            <p:cNvSpPr/>
            <p:nvPr/>
          </p:nvSpPr>
          <p:spPr>
            <a:xfrm rot="-2094993">
              <a:off x="2365177" y="3046996"/>
              <a:ext cx="93294" cy="101111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3"/>
            <p:cNvSpPr/>
            <p:nvPr/>
          </p:nvSpPr>
          <p:spPr>
            <a:xfrm rot="-2252812">
              <a:off x="2363580" y="3228707"/>
              <a:ext cx="96487" cy="104463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3"/>
            <p:cNvSpPr/>
            <p:nvPr/>
          </p:nvSpPr>
          <p:spPr>
            <a:xfrm rot="-2500521">
              <a:off x="3589027" y="2936067"/>
              <a:ext cx="102420" cy="111140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3"/>
            <p:cNvSpPr/>
            <p:nvPr/>
          </p:nvSpPr>
          <p:spPr>
            <a:xfrm rot="-2058467">
              <a:off x="3593918" y="3041690"/>
              <a:ext cx="92613" cy="100432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3"/>
            <p:cNvSpPr/>
            <p:nvPr/>
          </p:nvSpPr>
          <p:spPr>
            <a:xfrm rot="-2252812">
              <a:off x="3591981" y="3228707"/>
              <a:ext cx="96487" cy="104463"/>
            </a:xfrm>
            <a:prstGeom prst="teardrop">
              <a:avLst>
                <a:gd fmla="val 104236" name="adj"/>
              </a:avLst>
            </a:prstGeom>
            <a:solidFill>
              <a:srgbClr val="EAD1DC"/>
            </a:solidFill>
            <a:ln cap="flat" cmpd="sng" w="9525">
              <a:solidFill>
                <a:srgbClr val="EAD1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7" name="Google Shape;3617;p123"/>
          <p:cNvSpPr/>
          <p:nvPr/>
        </p:nvSpPr>
        <p:spPr>
          <a:xfrm>
            <a:off x="841772" y="1897122"/>
            <a:ext cx="3140100" cy="99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618" name="Google Shape;3618;p123"/>
          <p:cNvSpPr/>
          <p:nvPr/>
        </p:nvSpPr>
        <p:spPr>
          <a:xfrm>
            <a:off x="5162147" y="2302372"/>
            <a:ext cx="3140100" cy="9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24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624" name="Google Shape;3624;p124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625" name="Google Shape;3625;p124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626" name="Google Shape;3626;p124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627" name="Google Shape;3627;p124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124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124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p124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1" name="Google Shape;3631;p124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124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124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124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124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124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124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24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124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124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124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124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124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124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124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124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7" name="Google Shape;3647;p124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8" name="Google Shape;3648;p124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9" name="Google Shape;3649;p124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124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124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124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124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124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124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124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124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124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124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124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124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124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124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664" name="Google Shape;3664;p124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665" name="Google Shape;3665;p124"/>
          <p:cNvCxnSpPr>
            <a:stCxn id="3664" idx="0"/>
            <a:endCxn id="3664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6" name="Google Shape;3666;p124"/>
          <p:cNvCxnSpPr>
            <a:stCxn id="3664" idx="2"/>
            <a:endCxn id="3664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7" name="Google Shape;3667;p124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124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124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124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1" name="Google Shape;3671;p124"/>
          <p:cNvCxnSpPr>
            <a:stCxn id="3662" idx="3"/>
            <a:endCxn id="3663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2" name="Google Shape;3672;p124"/>
          <p:cNvCxnSpPr>
            <a:stCxn id="3650" idx="3"/>
            <a:endCxn id="3663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3" name="Google Shape;3673;p124"/>
          <p:cNvCxnSpPr>
            <a:stCxn id="3626" idx="3"/>
            <a:endCxn id="3663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74" name="Google Shape;3674;p124"/>
          <p:cNvGrpSpPr/>
          <p:nvPr/>
        </p:nvGrpSpPr>
        <p:grpSpPr>
          <a:xfrm>
            <a:off x="3834339" y="3665175"/>
            <a:ext cx="4332872" cy="287125"/>
            <a:chOff x="3392189" y="3583675"/>
            <a:chExt cx="4332872" cy="287125"/>
          </a:xfrm>
        </p:grpSpPr>
        <p:sp>
          <p:nvSpPr>
            <p:cNvPr id="3675" name="Google Shape;3675;p124"/>
            <p:cNvSpPr/>
            <p:nvPr/>
          </p:nvSpPr>
          <p:spPr>
            <a:xfrm>
              <a:off x="33921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4"/>
            <p:cNvSpPr/>
            <p:nvPr/>
          </p:nvSpPr>
          <p:spPr>
            <a:xfrm>
              <a:off x="36223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4"/>
            <p:cNvSpPr/>
            <p:nvPr/>
          </p:nvSpPr>
          <p:spPr>
            <a:xfrm>
              <a:off x="35072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4"/>
            <p:cNvSpPr/>
            <p:nvPr/>
          </p:nvSpPr>
          <p:spPr>
            <a:xfrm>
              <a:off x="373744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4"/>
            <p:cNvSpPr/>
            <p:nvPr/>
          </p:nvSpPr>
          <p:spPr>
            <a:xfrm>
              <a:off x="385253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4"/>
            <p:cNvSpPr/>
            <p:nvPr/>
          </p:nvSpPr>
          <p:spPr>
            <a:xfrm>
              <a:off x="408270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4"/>
            <p:cNvSpPr/>
            <p:nvPr/>
          </p:nvSpPr>
          <p:spPr>
            <a:xfrm>
              <a:off x="396762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4"/>
            <p:cNvSpPr/>
            <p:nvPr/>
          </p:nvSpPr>
          <p:spPr>
            <a:xfrm>
              <a:off x="419779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4"/>
            <p:cNvSpPr/>
            <p:nvPr/>
          </p:nvSpPr>
          <p:spPr>
            <a:xfrm>
              <a:off x="4312878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4"/>
            <p:cNvSpPr/>
            <p:nvPr/>
          </p:nvSpPr>
          <p:spPr>
            <a:xfrm>
              <a:off x="454305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4"/>
            <p:cNvSpPr/>
            <p:nvPr/>
          </p:nvSpPr>
          <p:spPr>
            <a:xfrm>
              <a:off x="442796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4"/>
            <p:cNvSpPr/>
            <p:nvPr/>
          </p:nvSpPr>
          <p:spPr>
            <a:xfrm>
              <a:off x="465813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4"/>
            <p:cNvSpPr/>
            <p:nvPr/>
          </p:nvSpPr>
          <p:spPr>
            <a:xfrm>
              <a:off x="4773189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4"/>
            <p:cNvSpPr/>
            <p:nvPr/>
          </p:nvSpPr>
          <p:spPr>
            <a:xfrm>
              <a:off x="5003361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4"/>
            <p:cNvSpPr/>
            <p:nvPr/>
          </p:nvSpPr>
          <p:spPr>
            <a:xfrm>
              <a:off x="4888275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4"/>
            <p:cNvSpPr/>
            <p:nvPr/>
          </p:nvSpPr>
          <p:spPr>
            <a:xfrm>
              <a:off x="5118447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4"/>
            <p:cNvSpPr/>
            <p:nvPr/>
          </p:nvSpPr>
          <p:spPr>
            <a:xfrm>
              <a:off x="523353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4"/>
            <p:cNvSpPr/>
            <p:nvPr/>
          </p:nvSpPr>
          <p:spPr>
            <a:xfrm>
              <a:off x="546370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4"/>
            <p:cNvSpPr/>
            <p:nvPr/>
          </p:nvSpPr>
          <p:spPr>
            <a:xfrm>
              <a:off x="534862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4"/>
            <p:cNvSpPr/>
            <p:nvPr/>
          </p:nvSpPr>
          <p:spPr>
            <a:xfrm>
              <a:off x="5578792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4"/>
            <p:cNvSpPr/>
            <p:nvPr/>
          </p:nvSpPr>
          <p:spPr>
            <a:xfrm>
              <a:off x="5693878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4"/>
            <p:cNvSpPr/>
            <p:nvPr/>
          </p:nvSpPr>
          <p:spPr>
            <a:xfrm>
              <a:off x="5924050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4"/>
            <p:cNvSpPr/>
            <p:nvPr/>
          </p:nvSpPr>
          <p:spPr>
            <a:xfrm>
              <a:off x="5808964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4"/>
            <p:cNvSpPr/>
            <p:nvPr/>
          </p:nvSpPr>
          <p:spPr>
            <a:xfrm>
              <a:off x="6039136" y="3583700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4"/>
            <p:cNvSpPr/>
            <p:nvPr/>
          </p:nvSpPr>
          <p:spPr>
            <a:xfrm rot="5400000">
              <a:off x="6200521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4"/>
            <p:cNvSpPr/>
            <p:nvPr/>
          </p:nvSpPr>
          <p:spPr>
            <a:xfrm rot="5400000">
              <a:off x="6143918" y="3714513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4"/>
            <p:cNvSpPr/>
            <p:nvPr/>
          </p:nvSpPr>
          <p:spPr>
            <a:xfrm rot="5400000">
              <a:off x="6257124" y="3714500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4"/>
            <p:cNvSpPr/>
            <p:nvPr/>
          </p:nvSpPr>
          <p:spPr>
            <a:xfrm rot="5400000">
              <a:off x="6311773" y="3714501"/>
              <a:ext cx="46500" cy="255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4"/>
            <p:cNvSpPr/>
            <p:nvPr/>
          </p:nvSpPr>
          <p:spPr>
            <a:xfrm>
              <a:off x="6376914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4"/>
            <p:cNvSpPr/>
            <p:nvPr/>
          </p:nvSpPr>
          <p:spPr>
            <a:xfrm>
              <a:off x="6607086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4"/>
            <p:cNvSpPr/>
            <p:nvPr/>
          </p:nvSpPr>
          <p:spPr>
            <a:xfrm>
              <a:off x="6492000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4"/>
            <p:cNvSpPr/>
            <p:nvPr/>
          </p:nvSpPr>
          <p:spPr>
            <a:xfrm>
              <a:off x="6722172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4"/>
            <p:cNvSpPr/>
            <p:nvPr/>
          </p:nvSpPr>
          <p:spPr>
            <a:xfrm>
              <a:off x="683725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4"/>
            <p:cNvSpPr/>
            <p:nvPr/>
          </p:nvSpPr>
          <p:spPr>
            <a:xfrm>
              <a:off x="706743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4"/>
            <p:cNvSpPr/>
            <p:nvPr/>
          </p:nvSpPr>
          <p:spPr>
            <a:xfrm>
              <a:off x="695234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4"/>
            <p:cNvSpPr/>
            <p:nvPr/>
          </p:nvSpPr>
          <p:spPr>
            <a:xfrm>
              <a:off x="7182517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4"/>
            <p:cNvSpPr/>
            <p:nvPr/>
          </p:nvSpPr>
          <p:spPr>
            <a:xfrm>
              <a:off x="7297603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4"/>
            <p:cNvSpPr/>
            <p:nvPr/>
          </p:nvSpPr>
          <p:spPr>
            <a:xfrm>
              <a:off x="7527775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4"/>
            <p:cNvSpPr/>
            <p:nvPr/>
          </p:nvSpPr>
          <p:spPr>
            <a:xfrm>
              <a:off x="7412689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4"/>
            <p:cNvSpPr/>
            <p:nvPr/>
          </p:nvSpPr>
          <p:spPr>
            <a:xfrm>
              <a:off x="7642861" y="3583675"/>
              <a:ext cx="82200" cy="2871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5" name="Google Shape;3715;p124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716" name="Google Shape;3716;p124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7" name="Google Shape;3717;p124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18" name="Google Shape;3718;p124"/>
          <p:cNvCxnSpPr>
            <a:stCxn id="3678" idx="0"/>
            <a:endCxn id="3686" idx="2"/>
          </p:cNvCxnSpPr>
          <p:nvPr/>
        </p:nvCxnSpPr>
        <p:spPr>
          <a:xfrm>
            <a:off x="4220697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9" name="Google Shape;3719;p124"/>
          <p:cNvCxnSpPr>
            <a:stCxn id="3690" idx="0"/>
            <a:endCxn id="3698" idx="2"/>
          </p:cNvCxnSpPr>
          <p:nvPr/>
        </p:nvCxnSpPr>
        <p:spPr>
          <a:xfrm>
            <a:off x="5601697" y="3665200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0" name="Google Shape;3720;p124"/>
          <p:cNvCxnSpPr>
            <a:stCxn id="3706" idx="0"/>
            <a:endCxn id="3714" idx="2"/>
          </p:cNvCxnSpPr>
          <p:nvPr/>
        </p:nvCxnSpPr>
        <p:spPr>
          <a:xfrm>
            <a:off x="7205422" y="3665175"/>
            <a:ext cx="920700" cy="28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125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726" name="Google Shape;3726;p125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727" name="Google Shape;3727;p125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728" name="Google Shape;3728;p125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729" name="Google Shape;3729;p125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25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25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25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25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25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25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25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25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25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125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125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125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125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125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125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125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125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125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125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125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25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125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125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25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25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25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25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25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25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25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25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25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25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25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125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125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766" name="Google Shape;3766;p125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767" name="Google Shape;3767;p125"/>
          <p:cNvCxnSpPr>
            <a:stCxn id="3766" idx="0"/>
            <a:endCxn id="3766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8" name="Google Shape;3768;p125"/>
          <p:cNvCxnSpPr>
            <a:stCxn id="3766" idx="2"/>
            <a:endCxn id="3766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9" name="Google Shape;3769;p125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125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125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125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3" name="Google Shape;3773;p125"/>
          <p:cNvCxnSpPr>
            <a:stCxn id="3764" idx="3"/>
            <a:endCxn id="3765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4" name="Google Shape;3774;p125"/>
          <p:cNvCxnSpPr>
            <a:stCxn id="3752" idx="3"/>
            <a:endCxn id="3765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5" name="Google Shape;3775;p125"/>
          <p:cNvCxnSpPr>
            <a:stCxn id="3728" idx="3"/>
            <a:endCxn id="3765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6" name="Google Shape;3776;p125"/>
          <p:cNvSpPr/>
          <p:nvPr/>
        </p:nvSpPr>
        <p:spPr>
          <a:xfrm>
            <a:off x="383433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125"/>
          <p:cNvSpPr/>
          <p:nvPr/>
        </p:nvSpPr>
        <p:spPr>
          <a:xfrm>
            <a:off x="4064511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25"/>
          <p:cNvSpPr/>
          <p:nvPr/>
        </p:nvSpPr>
        <p:spPr>
          <a:xfrm>
            <a:off x="3949425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25"/>
          <p:cNvSpPr/>
          <p:nvPr/>
        </p:nvSpPr>
        <p:spPr>
          <a:xfrm>
            <a:off x="417959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25"/>
          <p:cNvSpPr/>
          <p:nvPr/>
        </p:nvSpPr>
        <p:spPr>
          <a:xfrm>
            <a:off x="429468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25"/>
          <p:cNvSpPr/>
          <p:nvPr/>
        </p:nvSpPr>
        <p:spPr>
          <a:xfrm>
            <a:off x="5215339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25"/>
          <p:cNvSpPr/>
          <p:nvPr/>
        </p:nvSpPr>
        <p:spPr>
          <a:xfrm>
            <a:off x="5445511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25"/>
          <p:cNvSpPr/>
          <p:nvPr/>
        </p:nvSpPr>
        <p:spPr>
          <a:xfrm>
            <a:off x="5330425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25"/>
          <p:cNvSpPr/>
          <p:nvPr/>
        </p:nvSpPr>
        <p:spPr>
          <a:xfrm>
            <a:off x="5560597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25"/>
          <p:cNvSpPr/>
          <p:nvPr/>
        </p:nvSpPr>
        <p:spPr>
          <a:xfrm>
            <a:off x="567568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25"/>
          <p:cNvSpPr/>
          <p:nvPr/>
        </p:nvSpPr>
        <p:spPr>
          <a:xfrm rot="5400000">
            <a:off x="6642671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25"/>
          <p:cNvSpPr/>
          <p:nvPr/>
        </p:nvSpPr>
        <p:spPr>
          <a:xfrm rot="5400000">
            <a:off x="6586068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25"/>
          <p:cNvSpPr/>
          <p:nvPr/>
        </p:nvSpPr>
        <p:spPr>
          <a:xfrm rot="5400000">
            <a:off x="6699274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125"/>
          <p:cNvSpPr/>
          <p:nvPr/>
        </p:nvSpPr>
        <p:spPr>
          <a:xfrm rot="5400000">
            <a:off x="6753923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25"/>
          <p:cNvSpPr/>
          <p:nvPr/>
        </p:nvSpPr>
        <p:spPr>
          <a:xfrm>
            <a:off x="681906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125"/>
          <p:cNvSpPr/>
          <p:nvPr/>
        </p:nvSpPr>
        <p:spPr>
          <a:xfrm>
            <a:off x="704923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125"/>
          <p:cNvSpPr/>
          <p:nvPr/>
        </p:nvSpPr>
        <p:spPr>
          <a:xfrm>
            <a:off x="693415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125"/>
          <p:cNvSpPr/>
          <p:nvPr/>
        </p:nvSpPr>
        <p:spPr>
          <a:xfrm>
            <a:off x="716432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125"/>
          <p:cNvSpPr/>
          <p:nvPr/>
        </p:nvSpPr>
        <p:spPr>
          <a:xfrm>
            <a:off x="727940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125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796" name="Google Shape;3796;p125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7" name="Google Shape;3797;p125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26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803" name="Google Shape;3803;p126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04" name="Google Shape;3804;p126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05" name="Google Shape;3805;p126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06" name="Google Shape;3806;p126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26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26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26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26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26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26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26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26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126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126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126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26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126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126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126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126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126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126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126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126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126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26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126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126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26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26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26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26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26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26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26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26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26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26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26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126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843" name="Google Shape;3843;p126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844" name="Google Shape;3844;p126"/>
          <p:cNvCxnSpPr>
            <a:stCxn id="3843" idx="0"/>
            <a:endCxn id="3843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5" name="Google Shape;3845;p126"/>
          <p:cNvCxnSpPr>
            <a:stCxn id="3843" idx="2"/>
            <a:endCxn id="3843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6" name="Google Shape;3846;p126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126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126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126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0" name="Google Shape;3850;p126"/>
          <p:cNvCxnSpPr>
            <a:stCxn id="3841" idx="3"/>
            <a:endCxn id="3842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1" name="Google Shape;3851;p126"/>
          <p:cNvCxnSpPr>
            <a:stCxn id="3829" idx="3"/>
            <a:endCxn id="3842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2" name="Google Shape;3852;p126"/>
          <p:cNvCxnSpPr>
            <a:stCxn id="3805" idx="3"/>
            <a:endCxn id="3842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3" name="Google Shape;3853;p126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126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126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126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126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26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126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126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126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26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126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26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126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126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7" name="Google Shape;3867;p126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26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126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p126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126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126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873" name="Google Shape;3873;p126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4" name="Google Shape;3874;p126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5" name="Google Shape;3875;p126"/>
          <p:cNvSpPr/>
          <p:nvPr/>
        </p:nvSpPr>
        <p:spPr>
          <a:xfrm rot="-5400000">
            <a:off x="5933350" y="3120050"/>
            <a:ext cx="144600" cy="192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126"/>
          <p:cNvSpPr txBox="1"/>
          <p:nvPr/>
        </p:nvSpPr>
        <p:spPr>
          <a:xfrm>
            <a:off x="4535200" y="4216200"/>
            <a:ext cx="29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my model it’s 32(yellow) + 16(Red) times n passages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127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882" name="Google Shape;3882;p127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83" name="Google Shape;3883;p127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84" name="Google Shape;3884;p127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885" name="Google Shape;3885;p127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27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127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127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127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127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127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127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127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127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127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127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127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27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127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0" name="Google Shape;3900;p127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27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27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27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27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27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27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27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27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27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27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127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27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127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27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127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27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127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127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127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27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127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3922" name="Google Shape;3922;p127"/>
          <p:cNvSpPr/>
          <p:nvPr/>
        </p:nvSpPr>
        <p:spPr>
          <a:xfrm>
            <a:off x="3136468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3923" name="Google Shape;3923;p127"/>
          <p:cNvCxnSpPr>
            <a:stCxn id="3922" idx="0"/>
            <a:endCxn id="3922" idx="4"/>
          </p:cNvCxnSpPr>
          <p:nvPr/>
        </p:nvCxnSpPr>
        <p:spPr>
          <a:xfrm>
            <a:off x="3293968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4" name="Google Shape;3924;p127"/>
          <p:cNvCxnSpPr>
            <a:stCxn id="3922" idx="2"/>
            <a:endCxn id="3922" idx="6"/>
          </p:cNvCxnSpPr>
          <p:nvPr/>
        </p:nvCxnSpPr>
        <p:spPr>
          <a:xfrm>
            <a:off x="3136468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5" name="Google Shape;3925;p127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27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27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27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9" name="Google Shape;3929;p127"/>
          <p:cNvCxnSpPr>
            <a:stCxn id="3920" idx="3"/>
            <a:endCxn id="3921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0" name="Google Shape;3930;p127"/>
          <p:cNvCxnSpPr>
            <a:stCxn id="3908" idx="3"/>
            <a:endCxn id="3921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1" name="Google Shape;3931;p127"/>
          <p:cNvCxnSpPr>
            <a:stCxn id="3884" idx="3"/>
            <a:endCxn id="3921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2" name="Google Shape;3932;p127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27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27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127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127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127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127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127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0" name="Google Shape;3940;p127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127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127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127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4" name="Google Shape;3944;p127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127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127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127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127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127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127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127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3952" name="Google Shape;3952;p127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3" name="Google Shape;3953;p127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4" name="Google Shape;3954;p127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127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6" name="Google Shape;3956;p127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127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p128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1D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963" name="Google Shape;3963;p128"/>
          <p:cNvSpPr/>
          <p:nvPr/>
        </p:nvSpPr>
        <p:spPr>
          <a:xfrm>
            <a:off x="1557709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128"/>
          <p:cNvSpPr/>
          <p:nvPr/>
        </p:nvSpPr>
        <p:spPr>
          <a:xfrm>
            <a:off x="2474656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128"/>
          <p:cNvSpPr/>
          <p:nvPr/>
        </p:nvSpPr>
        <p:spPr>
          <a:xfrm>
            <a:off x="201618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6" name="Google Shape;3966;p128"/>
          <p:cNvSpPr/>
          <p:nvPr/>
        </p:nvSpPr>
        <p:spPr>
          <a:xfrm>
            <a:off x="293313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128"/>
          <p:cNvSpPr/>
          <p:nvPr/>
        </p:nvSpPr>
        <p:spPr>
          <a:xfrm>
            <a:off x="339160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128"/>
          <p:cNvSpPr/>
          <p:nvPr/>
        </p:nvSpPr>
        <p:spPr>
          <a:xfrm>
            <a:off x="430855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128"/>
          <p:cNvSpPr/>
          <p:nvPr/>
        </p:nvSpPr>
        <p:spPr>
          <a:xfrm>
            <a:off x="3850076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128"/>
          <p:cNvSpPr/>
          <p:nvPr/>
        </p:nvSpPr>
        <p:spPr>
          <a:xfrm>
            <a:off x="4767023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128"/>
          <p:cNvSpPr/>
          <p:nvPr/>
        </p:nvSpPr>
        <p:spPr>
          <a:xfrm>
            <a:off x="5225497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128"/>
          <p:cNvSpPr/>
          <p:nvPr/>
        </p:nvSpPr>
        <p:spPr>
          <a:xfrm>
            <a:off x="6142444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128"/>
          <p:cNvSpPr/>
          <p:nvPr/>
        </p:nvSpPr>
        <p:spPr>
          <a:xfrm>
            <a:off x="5683970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128"/>
          <p:cNvSpPr/>
          <p:nvPr/>
        </p:nvSpPr>
        <p:spPr>
          <a:xfrm>
            <a:off x="6600917" y="1776772"/>
            <a:ext cx="327300" cy="2318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128"/>
          <p:cNvSpPr/>
          <p:nvPr/>
        </p:nvSpPr>
        <p:spPr>
          <a:xfrm>
            <a:off x="1557618" y="1776772"/>
            <a:ext cx="1244400" cy="2318700"/>
          </a:xfrm>
          <a:prstGeom prst="roundRect">
            <a:avLst>
              <a:gd fmla="val 11970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128"/>
          <p:cNvSpPr/>
          <p:nvPr/>
        </p:nvSpPr>
        <p:spPr>
          <a:xfrm>
            <a:off x="1276796" y="1776772"/>
            <a:ext cx="107700" cy="231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128"/>
          <p:cNvSpPr txBox="1"/>
          <p:nvPr/>
        </p:nvSpPr>
        <p:spPr>
          <a:xfrm rot="-5400000">
            <a:off x="221325" y="2787435"/>
            <a:ext cx="16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Channel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8" name="Google Shape;3978;p128"/>
          <p:cNvSpPr/>
          <p:nvPr/>
        </p:nvSpPr>
        <p:spPr>
          <a:xfrm rot="5400000">
            <a:off x="2129821" y="993635"/>
            <a:ext cx="99900" cy="121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128"/>
          <p:cNvSpPr txBox="1"/>
          <p:nvPr/>
        </p:nvSpPr>
        <p:spPr>
          <a:xfrm>
            <a:off x="1276681" y="1086863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Kernel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Size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80" name="Google Shape;3980;p128"/>
          <p:cNvCxnSpPr/>
          <p:nvPr/>
        </p:nvCxnSpPr>
        <p:spPr>
          <a:xfrm>
            <a:off x="1585089" y="4346097"/>
            <a:ext cx="2083500" cy="8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81" name="Google Shape;3981;p128"/>
          <p:cNvSpPr txBox="1"/>
          <p:nvPr/>
        </p:nvSpPr>
        <p:spPr>
          <a:xfrm>
            <a:off x="1723765" y="4298489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2" name="Google Shape;3982;p128"/>
          <p:cNvSpPr/>
          <p:nvPr/>
        </p:nvSpPr>
        <p:spPr>
          <a:xfrm>
            <a:off x="7005425" y="542175"/>
            <a:ext cx="1555200" cy="945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Kernel Size: 64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Input channel: 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</a:t>
            </a:r>
            <a:r>
              <a:rPr lang="en" sz="1000"/>
              <a:t> channel: 768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Stride: 32</a:t>
            </a: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2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3988" name="Google Shape;3988;p129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989" name="Google Shape;3989;p129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990" name="Google Shape;3990;p129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3991" name="Google Shape;3991;p129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129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129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129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129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129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129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129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9" name="Google Shape;3999;p129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129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129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129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129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129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129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129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129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8" name="Google Shape;4008;p129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129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129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129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129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129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129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129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6" name="Google Shape;4016;p129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129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129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129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0" name="Google Shape;4020;p129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129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129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p129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129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129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p129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7" name="Google Shape;4027;p129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sp>
        <p:nvSpPr>
          <p:cNvPr id="4028" name="Google Shape;4028;p129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p129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0" name="Google Shape;4030;p129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1" name="Google Shape;4031;p129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2" name="Google Shape;4032;p129"/>
          <p:cNvCxnSpPr>
            <a:stCxn id="4026" idx="3"/>
            <a:endCxn id="4027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3" name="Google Shape;4033;p129"/>
          <p:cNvCxnSpPr>
            <a:stCxn id="4014" idx="3"/>
            <a:endCxn id="4027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4" name="Google Shape;4034;p129"/>
          <p:cNvCxnSpPr>
            <a:stCxn id="3990" idx="3"/>
            <a:endCxn id="4027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5" name="Google Shape;4035;p129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129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129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129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129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129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129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129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129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129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129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129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129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129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p129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129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129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129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129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29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4055" name="Google Shape;4055;p129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6" name="Google Shape;4056;p129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7" name="Google Shape;4057;p129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129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9" name="Google Shape;4059;p129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129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1" name="Google Shape;4061;p129"/>
          <p:cNvSpPr/>
          <p:nvPr/>
        </p:nvSpPr>
        <p:spPr>
          <a:xfrm>
            <a:off x="4093375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062" name="Google Shape;4062;p129"/>
          <p:cNvSpPr/>
          <p:nvPr/>
        </p:nvSpPr>
        <p:spPr>
          <a:xfrm>
            <a:off x="4201043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063" name="Google Shape;4063;p129"/>
          <p:cNvCxnSpPr>
            <a:stCxn id="4062" idx="0"/>
            <a:endCxn id="4062" idx="4"/>
          </p:cNvCxnSpPr>
          <p:nvPr/>
        </p:nvCxnSpPr>
        <p:spPr>
          <a:xfrm>
            <a:off x="4358543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4" name="Google Shape;4064;p129"/>
          <p:cNvCxnSpPr>
            <a:stCxn id="4062" idx="2"/>
            <a:endCxn id="4062" idx="6"/>
          </p:cNvCxnSpPr>
          <p:nvPr/>
        </p:nvCxnSpPr>
        <p:spPr>
          <a:xfrm>
            <a:off x="4201043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5" name="Google Shape;4065;p129"/>
          <p:cNvCxnSpPr>
            <a:stCxn id="4027" idx="6"/>
            <a:endCxn id="4061" idx="2"/>
          </p:cNvCxnSpPr>
          <p:nvPr/>
        </p:nvCxnSpPr>
        <p:spPr>
          <a:xfrm>
            <a:off x="3559200" y="3808725"/>
            <a:ext cx="5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6" name="Google Shape;4066;p129"/>
          <p:cNvSpPr/>
          <p:nvPr/>
        </p:nvSpPr>
        <p:spPr>
          <a:xfrm>
            <a:off x="7737952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129"/>
          <p:cNvSpPr/>
          <p:nvPr/>
        </p:nvSpPr>
        <p:spPr>
          <a:xfrm>
            <a:off x="7968124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129"/>
          <p:cNvSpPr/>
          <p:nvPr/>
        </p:nvSpPr>
        <p:spPr>
          <a:xfrm>
            <a:off x="7853038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129"/>
          <p:cNvSpPr/>
          <p:nvPr/>
        </p:nvSpPr>
        <p:spPr>
          <a:xfrm>
            <a:off x="8083210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129"/>
          <p:cNvSpPr/>
          <p:nvPr/>
        </p:nvSpPr>
        <p:spPr>
          <a:xfrm>
            <a:off x="8198296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129"/>
          <p:cNvSpPr/>
          <p:nvPr/>
        </p:nvSpPr>
        <p:spPr>
          <a:xfrm>
            <a:off x="500537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129"/>
          <p:cNvSpPr/>
          <p:nvPr/>
        </p:nvSpPr>
        <p:spPr>
          <a:xfrm>
            <a:off x="523554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129"/>
          <p:cNvSpPr/>
          <p:nvPr/>
        </p:nvSpPr>
        <p:spPr>
          <a:xfrm>
            <a:off x="512046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129"/>
          <p:cNvSpPr/>
          <p:nvPr/>
        </p:nvSpPr>
        <p:spPr>
          <a:xfrm>
            <a:off x="535063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129"/>
          <p:cNvSpPr/>
          <p:nvPr/>
        </p:nvSpPr>
        <p:spPr>
          <a:xfrm>
            <a:off x="5465721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129"/>
          <p:cNvSpPr/>
          <p:nvPr/>
        </p:nvSpPr>
        <p:spPr>
          <a:xfrm>
            <a:off x="569589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129"/>
          <p:cNvSpPr/>
          <p:nvPr/>
        </p:nvSpPr>
        <p:spPr>
          <a:xfrm>
            <a:off x="558080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8" name="Google Shape;4078;p129"/>
          <p:cNvSpPr/>
          <p:nvPr/>
        </p:nvSpPr>
        <p:spPr>
          <a:xfrm>
            <a:off x="581097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129"/>
          <p:cNvSpPr/>
          <p:nvPr/>
        </p:nvSpPr>
        <p:spPr>
          <a:xfrm>
            <a:off x="592606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129"/>
          <p:cNvSpPr/>
          <p:nvPr/>
        </p:nvSpPr>
        <p:spPr>
          <a:xfrm>
            <a:off x="6156238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129"/>
          <p:cNvSpPr/>
          <p:nvPr/>
        </p:nvSpPr>
        <p:spPr>
          <a:xfrm>
            <a:off x="6041152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129"/>
          <p:cNvSpPr/>
          <p:nvPr/>
        </p:nvSpPr>
        <p:spPr>
          <a:xfrm>
            <a:off x="6271324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129"/>
          <p:cNvSpPr/>
          <p:nvPr/>
        </p:nvSpPr>
        <p:spPr>
          <a:xfrm>
            <a:off x="6846387" y="846275"/>
            <a:ext cx="398700" cy="354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cxnSp>
        <p:nvCxnSpPr>
          <p:cNvPr id="4084" name="Google Shape;4084;p129"/>
          <p:cNvCxnSpPr>
            <a:stCxn id="4082" idx="3"/>
            <a:endCxn id="4083" idx="2"/>
          </p:cNvCxnSpPr>
          <p:nvPr/>
        </p:nvCxnSpPr>
        <p:spPr>
          <a:xfrm>
            <a:off x="6353524" y="1023275"/>
            <a:ext cx="4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5" name="Google Shape;4085;p129"/>
          <p:cNvCxnSpPr>
            <a:stCxn id="4083" idx="6"/>
            <a:endCxn id="4066" idx="1"/>
          </p:cNvCxnSpPr>
          <p:nvPr/>
        </p:nvCxnSpPr>
        <p:spPr>
          <a:xfrm>
            <a:off x="7245087" y="1023275"/>
            <a:ext cx="492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86" name="Google Shape;4086;p129"/>
          <p:cNvGrpSpPr/>
          <p:nvPr/>
        </p:nvGrpSpPr>
        <p:grpSpPr>
          <a:xfrm>
            <a:off x="7512350" y="1693800"/>
            <a:ext cx="1348095" cy="316325"/>
            <a:chOff x="7491875" y="1722325"/>
            <a:chExt cx="1348095" cy="316325"/>
          </a:xfrm>
        </p:grpSpPr>
        <p:sp>
          <p:nvSpPr>
            <p:cNvPr id="4087" name="Google Shape;4087;p129"/>
            <p:cNvSpPr/>
            <p:nvPr/>
          </p:nvSpPr>
          <p:spPr>
            <a:xfrm>
              <a:off x="749189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9"/>
            <p:cNvSpPr/>
            <p:nvPr/>
          </p:nvSpPr>
          <p:spPr>
            <a:xfrm>
              <a:off x="772211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9"/>
            <p:cNvSpPr/>
            <p:nvPr/>
          </p:nvSpPr>
          <p:spPr>
            <a:xfrm>
              <a:off x="7607005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9"/>
            <p:cNvSpPr/>
            <p:nvPr/>
          </p:nvSpPr>
          <p:spPr>
            <a:xfrm>
              <a:off x="783721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9"/>
            <p:cNvSpPr/>
            <p:nvPr/>
          </p:nvSpPr>
          <p:spPr>
            <a:xfrm>
              <a:off x="795232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9"/>
            <p:cNvSpPr/>
            <p:nvPr/>
          </p:nvSpPr>
          <p:spPr>
            <a:xfrm>
              <a:off x="818253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9"/>
            <p:cNvSpPr/>
            <p:nvPr/>
          </p:nvSpPr>
          <p:spPr>
            <a:xfrm>
              <a:off x="806743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9"/>
            <p:cNvSpPr/>
            <p:nvPr/>
          </p:nvSpPr>
          <p:spPr>
            <a:xfrm>
              <a:off x="829764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9"/>
            <p:cNvSpPr/>
            <p:nvPr/>
          </p:nvSpPr>
          <p:spPr>
            <a:xfrm>
              <a:off x="841275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9"/>
            <p:cNvSpPr/>
            <p:nvPr/>
          </p:nvSpPr>
          <p:spPr>
            <a:xfrm>
              <a:off x="864296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9"/>
            <p:cNvSpPr/>
            <p:nvPr/>
          </p:nvSpPr>
          <p:spPr>
            <a:xfrm>
              <a:off x="852785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9"/>
            <p:cNvSpPr/>
            <p:nvPr/>
          </p:nvSpPr>
          <p:spPr>
            <a:xfrm>
              <a:off x="875807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9"/>
            <p:cNvSpPr/>
            <p:nvPr/>
          </p:nvSpPr>
          <p:spPr>
            <a:xfrm>
              <a:off x="7491875" y="1722325"/>
              <a:ext cx="312000" cy="287100"/>
            </a:xfrm>
            <a:prstGeom prst="roundRect">
              <a:avLst>
                <a:gd fmla="val 11970" name="adj"/>
              </a:avLst>
            </a:prstGeom>
            <a:noFill/>
            <a:ln cap="flat" cmpd="sng" w="2857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0" name="Google Shape;4100;p129"/>
            <p:cNvCxnSpPr/>
            <p:nvPr/>
          </p:nvCxnSpPr>
          <p:spPr>
            <a:xfrm>
              <a:off x="7498772" y="2037450"/>
              <a:ext cx="522900" cy="1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101" name="Google Shape;4101;p129"/>
          <p:cNvCxnSpPr>
            <a:stCxn id="4083" idx="4"/>
            <a:endCxn id="4099" idx="1"/>
          </p:cNvCxnSpPr>
          <p:nvPr/>
        </p:nvCxnSpPr>
        <p:spPr>
          <a:xfrm flipH="1" rot="-5400000">
            <a:off x="6960387" y="1285625"/>
            <a:ext cx="637200" cy="466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2" name="Google Shape;4102;p129"/>
          <p:cNvSpPr/>
          <p:nvPr/>
        </p:nvSpPr>
        <p:spPr>
          <a:xfrm rot="-5400000">
            <a:off x="8173650" y="1109825"/>
            <a:ext cx="25500" cy="20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3" name="Google Shape;4103;p129"/>
          <p:cNvSpPr/>
          <p:nvPr/>
        </p:nvSpPr>
        <p:spPr>
          <a:xfrm>
            <a:off x="7512300" y="1674963"/>
            <a:ext cx="1348200" cy="3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4" name="Google Shape;4104;p129"/>
          <p:cNvCxnSpPr>
            <a:stCxn id="4102" idx="1"/>
            <a:endCxn id="4103" idx="0"/>
          </p:cNvCxnSpPr>
          <p:nvPr/>
        </p:nvCxnSpPr>
        <p:spPr>
          <a:xfrm>
            <a:off x="8186400" y="122577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/>
        </p:nvSpPr>
        <p:spPr>
          <a:xfrm>
            <a:off x="7866825" y="3327750"/>
            <a:ext cx="50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H6</a:t>
            </a:r>
            <a:endParaRPr sz="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9"/>
          <p:cNvSpPr/>
          <p:nvPr/>
        </p:nvSpPr>
        <p:spPr>
          <a:xfrm>
            <a:off x="650775" y="1374463"/>
            <a:ext cx="1832100" cy="2940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(Wikipedia, Documents..etc)</a:t>
            </a:r>
            <a:endParaRPr/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50" y="774063"/>
            <a:ext cx="1136700" cy="1136700"/>
          </a:xfrm>
          <a:prstGeom prst="ellipse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2" name="Google Shape;392;p49"/>
          <p:cNvCxnSpPr>
            <a:stCxn id="391" idx="2"/>
            <a:endCxn id="390" idx="3"/>
          </p:cNvCxnSpPr>
          <p:nvPr/>
        </p:nvCxnSpPr>
        <p:spPr>
          <a:xfrm flipH="1">
            <a:off x="2482750" y="1342413"/>
            <a:ext cx="952500" cy="15024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9"/>
          <p:cNvSpPr txBox="1"/>
          <p:nvPr/>
        </p:nvSpPr>
        <p:spPr>
          <a:xfrm>
            <a:off x="2647750" y="2067538"/>
            <a:ext cx="7875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4" name="Google Shape;394;p49"/>
          <p:cNvCxnSpPr>
            <a:endCxn id="395" idx="1"/>
          </p:cNvCxnSpPr>
          <p:nvPr/>
        </p:nvCxnSpPr>
        <p:spPr>
          <a:xfrm flipH="1" rot="10800000">
            <a:off x="2531025" y="3801088"/>
            <a:ext cx="3567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49"/>
          <p:cNvSpPr txBox="1"/>
          <p:nvPr/>
        </p:nvSpPr>
        <p:spPr>
          <a:xfrm>
            <a:off x="3897000" y="3327763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6098625" y="3232738"/>
            <a:ext cx="2394600" cy="11367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Parametric Model</a:t>
            </a:r>
            <a:endParaRPr/>
          </a:p>
        </p:txBody>
      </p:sp>
      <p:sp>
        <p:nvSpPr>
          <p:cNvPr id="397" name="Google Shape;397;p49"/>
          <p:cNvSpPr txBox="1"/>
          <p:nvPr/>
        </p:nvSpPr>
        <p:spPr>
          <a:xfrm>
            <a:off x="3374700" y="3890413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(Non Parametric)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8" name="Google Shape;398;p49"/>
          <p:cNvCxnSpPr>
            <a:stCxn id="391" idx="5"/>
            <a:endCxn id="395" idx="0"/>
          </p:cNvCxnSpPr>
          <p:nvPr/>
        </p:nvCxnSpPr>
        <p:spPr>
          <a:xfrm flipH="1" rot="-5400000">
            <a:off x="5106584" y="1043197"/>
            <a:ext cx="1488300" cy="2890500"/>
          </a:xfrm>
          <a:prstGeom prst="curvedConnector3">
            <a:avLst>
              <a:gd fmla="val 55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9"/>
          <p:cNvSpPr txBox="1"/>
          <p:nvPr/>
        </p:nvSpPr>
        <p:spPr>
          <a:xfrm>
            <a:off x="6819675" y="1510563"/>
            <a:ext cx="9525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0" name="Google Shape;400;p49"/>
          <p:cNvCxnSpPr>
            <a:stCxn id="395" idx="0"/>
            <a:endCxn id="399" idx="2"/>
          </p:cNvCxnSpPr>
          <p:nvPr/>
        </p:nvCxnSpPr>
        <p:spPr>
          <a:xfrm rot="10800000">
            <a:off x="7295925" y="1910638"/>
            <a:ext cx="0" cy="13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9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Open Domain Question Answering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5882025" y="709675"/>
            <a:ext cx="2827800" cy="427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130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110" name="Google Shape;4110;p130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11" name="Google Shape;4111;p130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12" name="Google Shape;4112;p130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113" name="Google Shape;4113;p130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130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130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130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130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130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130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p130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130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130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p130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130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5" name="Google Shape;4125;p130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130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130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130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130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130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130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130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130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130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130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130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130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130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130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130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130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130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130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130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130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130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130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130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9" name="Google Shape;4149;p130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sp>
        <p:nvSpPr>
          <p:cNvPr id="4150" name="Google Shape;4150;p130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130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130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130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4" name="Google Shape;4154;p130"/>
          <p:cNvCxnSpPr>
            <a:stCxn id="4148" idx="3"/>
            <a:endCxn id="4149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5" name="Google Shape;4155;p130"/>
          <p:cNvCxnSpPr>
            <a:stCxn id="4136" idx="3"/>
            <a:endCxn id="4149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6" name="Google Shape;4156;p130"/>
          <p:cNvCxnSpPr>
            <a:stCxn id="4112" idx="3"/>
            <a:endCxn id="4149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7" name="Google Shape;4157;p130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130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130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130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130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130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130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130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130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130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130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130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130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130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130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130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3" name="Google Shape;4173;p130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130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130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130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4177" name="Google Shape;4177;p130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8" name="Google Shape;4178;p130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9" name="Google Shape;4179;p130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130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1" name="Google Shape;4181;p130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130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3" name="Google Shape;4183;p130"/>
          <p:cNvSpPr/>
          <p:nvPr/>
        </p:nvSpPr>
        <p:spPr>
          <a:xfrm>
            <a:off x="4093375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184" name="Google Shape;4184;p130"/>
          <p:cNvSpPr/>
          <p:nvPr/>
        </p:nvSpPr>
        <p:spPr>
          <a:xfrm>
            <a:off x="4201043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185" name="Google Shape;4185;p130"/>
          <p:cNvCxnSpPr>
            <a:stCxn id="4184" idx="0"/>
            <a:endCxn id="4184" idx="4"/>
          </p:cNvCxnSpPr>
          <p:nvPr/>
        </p:nvCxnSpPr>
        <p:spPr>
          <a:xfrm>
            <a:off x="4358543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6" name="Google Shape;4186;p130"/>
          <p:cNvCxnSpPr>
            <a:stCxn id="4184" idx="2"/>
            <a:endCxn id="4184" idx="6"/>
          </p:cNvCxnSpPr>
          <p:nvPr/>
        </p:nvCxnSpPr>
        <p:spPr>
          <a:xfrm>
            <a:off x="4201043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7" name="Google Shape;4187;p130"/>
          <p:cNvCxnSpPr>
            <a:stCxn id="4149" idx="6"/>
            <a:endCxn id="4183" idx="2"/>
          </p:cNvCxnSpPr>
          <p:nvPr/>
        </p:nvCxnSpPr>
        <p:spPr>
          <a:xfrm>
            <a:off x="3559200" y="3808725"/>
            <a:ext cx="5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8" name="Google Shape;4188;p130"/>
          <p:cNvSpPr/>
          <p:nvPr/>
        </p:nvSpPr>
        <p:spPr>
          <a:xfrm>
            <a:off x="7737952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9" name="Google Shape;4189;p130"/>
          <p:cNvSpPr/>
          <p:nvPr/>
        </p:nvSpPr>
        <p:spPr>
          <a:xfrm>
            <a:off x="7968124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0" name="Google Shape;4190;p130"/>
          <p:cNvSpPr/>
          <p:nvPr/>
        </p:nvSpPr>
        <p:spPr>
          <a:xfrm>
            <a:off x="7853038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130"/>
          <p:cNvSpPr/>
          <p:nvPr/>
        </p:nvSpPr>
        <p:spPr>
          <a:xfrm>
            <a:off x="8083210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130"/>
          <p:cNvSpPr/>
          <p:nvPr/>
        </p:nvSpPr>
        <p:spPr>
          <a:xfrm>
            <a:off x="8198296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3" name="Google Shape;4193;p130"/>
          <p:cNvSpPr/>
          <p:nvPr/>
        </p:nvSpPr>
        <p:spPr>
          <a:xfrm>
            <a:off x="500537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4" name="Google Shape;4194;p130"/>
          <p:cNvSpPr/>
          <p:nvPr/>
        </p:nvSpPr>
        <p:spPr>
          <a:xfrm>
            <a:off x="523554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p130"/>
          <p:cNvSpPr/>
          <p:nvPr/>
        </p:nvSpPr>
        <p:spPr>
          <a:xfrm>
            <a:off x="512046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130"/>
          <p:cNvSpPr/>
          <p:nvPr/>
        </p:nvSpPr>
        <p:spPr>
          <a:xfrm>
            <a:off x="535063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130"/>
          <p:cNvSpPr/>
          <p:nvPr/>
        </p:nvSpPr>
        <p:spPr>
          <a:xfrm>
            <a:off x="5465721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130"/>
          <p:cNvSpPr/>
          <p:nvPr/>
        </p:nvSpPr>
        <p:spPr>
          <a:xfrm>
            <a:off x="569589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9" name="Google Shape;4199;p130"/>
          <p:cNvSpPr/>
          <p:nvPr/>
        </p:nvSpPr>
        <p:spPr>
          <a:xfrm>
            <a:off x="558080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0" name="Google Shape;4200;p130"/>
          <p:cNvSpPr/>
          <p:nvPr/>
        </p:nvSpPr>
        <p:spPr>
          <a:xfrm>
            <a:off x="581097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130"/>
          <p:cNvSpPr/>
          <p:nvPr/>
        </p:nvSpPr>
        <p:spPr>
          <a:xfrm>
            <a:off x="592606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2" name="Google Shape;4202;p130"/>
          <p:cNvSpPr/>
          <p:nvPr/>
        </p:nvSpPr>
        <p:spPr>
          <a:xfrm>
            <a:off x="6156238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3" name="Google Shape;4203;p130"/>
          <p:cNvSpPr/>
          <p:nvPr/>
        </p:nvSpPr>
        <p:spPr>
          <a:xfrm>
            <a:off x="6041152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4" name="Google Shape;4204;p130"/>
          <p:cNvSpPr/>
          <p:nvPr/>
        </p:nvSpPr>
        <p:spPr>
          <a:xfrm>
            <a:off x="6271324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p130"/>
          <p:cNvSpPr/>
          <p:nvPr/>
        </p:nvSpPr>
        <p:spPr>
          <a:xfrm>
            <a:off x="6846387" y="846275"/>
            <a:ext cx="398700" cy="354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cxnSp>
        <p:nvCxnSpPr>
          <p:cNvPr id="4206" name="Google Shape;4206;p130"/>
          <p:cNvCxnSpPr>
            <a:stCxn id="4204" idx="3"/>
            <a:endCxn id="4205" idx="2"/>
          </p:cNvCxnSpPr>
          <p:nvPr/>
        </p:nvCxnSpPr>
        <p:spPr>
          <a:xfrm>
            <a:off x="6353524" y="1023275"/>
            <a:ext cx="4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7" name="Google Shape;4207;p130"/>
          <p:cNvCxnSpPr>
            <a:stCxn id="4205" idx="6"/>
            <a:endCxn id="4188" idx="1"/>
          </p:cNvCxnSpPr>
          <p:nvPr/>
        </p:nvCxnSpPr>
        <p:spPr>
          <a:xfrm>
            <a:off x="7245087" y="1023275"/>
            <a:ext cx="492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08" name="Google Shape;4208;p130"/>
          <p:cNvGrpSpPr/>
          <p:nvPr/>
        </p:nvGrpSpPr>
        <p:grpSpPr>
          <a:xfrm>
            <a:off x="7512350" y="1693800"/>
            <a:ext cx="1348095" cy="316325"/>
            <a:chOff x="7491875" y="1722325"/>
            <a:chExt cx="1348095" cy="316325"/>
          </a:xfrm>
        </p:grpSpPr>
        <p:sp>
          <p:nvSpPr>
            <p:cNvPr id="4209" name="Google Shape;4209;p130"/>
            <p:cNvSpPr/>
            <p:nvPr/>
          </p:nvSpPr>
          <p:spPr>
            <a:xfrm>
              <a:off x="749189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30"/>
            <p:cNvSpPr/>
            <p:nvPr/>
          </p:nvSpPr>
          <p:spPr>
            <a:xfrm>
              <a:off x="772211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30"/>
            <p:cNvSpPr/>
            <p:nvPr/>
          </p:nvSpPr>
          <p:spPr>
            <a:xfrm>
              <a:off x="7607005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30"/>
            <p:cNvSpPr/>
            <p:nvPr/>
          </p:nvSpPr>
          <p:spPr>
            <a:xfrm>
              <a:off x="783721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30"/>
            <p:cNvSpPr/>
            <p:nvPr/>
          </p:nvSpPr>
          <p:spPr>
            <a:xfrm>
              <a:off x="795232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30"/>
            <p:cNvSpPr/>
            <p:nvPr/>
          </p:nvSpPr>
          <p:spPr>
            <a:xfrm>
              <a:off x="818253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30"/>
            <p:cNvSpPr/>
            <p:nvPr/>
          </p:nvSpPr>
          <p:spPr>
            <a:xfrm>
              <a:off x="806743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30"/>
            <p:cNvSpPr/>
            <p:nvPr/>
          </p:nvSpPr>
          <p:spPr>
            <a:xfrm>
              <a:off x="829764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30"/>
            <p:cNvSpPr/>
            <p:nvPr/>
          </p:nvSpPr>
          <p:spPr>
            <a:xfrm>
              <a:off x="841275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30"/>
            <p:cNvSpPr/>
            <p:nvPr/>
          </p:nvSpPr>
          <p:spPr>
            <a:xfrm>
              <a:off x="864296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30"/>
            <p:cNvSpPr/>
            <p:nvPr/>
          </p:nvSpPr>
          <p:spPr>
            <a:xfrm>
              <a:off x="852785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30"/>
            <p:cNvSpPr/>
            <p:nvPr/>
          </p:nvSpPr>
          <p:spPr>
            <a:xfrm>
              <a:off x="875807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30"/>
            <p:cNvSpPr/>
            <p:nvPr/>
          </p:nvSpPr>
          <p:spPr>
            <a:xfrm>
              <a:off x="7491875" y="1722325"/>
              <a:ext cx="312000" cy="287100"/>
            </a:xfrm>
            <a:prstGeom prst="roundRect">
              <a:avLst>
                <a:gd fmla="val 11970" name="adj"/>
              </a:avLst>
            </a:prstGeom>
            <a:noFill/>
            <a:ln cap="flat" cmpd="sng" w="2857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2" name="Google Shape;4222;p130"/>
            <p:cNvCxnSpPr/>
            <p:nvPr/>
          </p:nvCxnSpPr>
          <p:spPr>
            <a:xfrm>
              <a:off x="7498772" y="2037450"/>
              <a:ext cx="522900" cy="1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223" name="Google Shape;4223;p130"/>
          <p:cNvCxnSpPr>
            <a:stCxn id="4205" idx="4"/>
            <a:endCxn id="4221" idx="1"/>
          </p:cNvCxnSpPr>
          <p:nvPr/>
        </p:nvCxnSpPr>
        <p:spPr>
          <a:xfrm flipH="1" rot="-5400000">
            <a:off x="6960387" y="1285625"/>
            <a:ext cx="637200" cy="466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4" name="Google Shape;4224;p130"/>
          <p:cNvSpPr/>
          <p:nvPr/>
        </p:nvSpPr>
        <p:spPr>
          <a:xfrm rot="-5400000">
            <a:off x="8173650" y="1109825"/>
            <a:ext cx="25500" cy="20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130"/>
          <p:cNvSpPr/>
          <p:nvPr/>
        </p:nvSpPr>
        <p:spPr>
          <a:xfrm>
            <a:off x="7512300" y="1674963"/>
            <a:ext cx="1348200" cy="3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6" name="Google Shape;4226;p130"/>
          <p:cNvCxnSpPr>
            <a:stCxn id="4224" idx="1"/>
            <a:endCxn id="4225" idx="0"/>
          </p:cNvCxnSpPr>
          <p:nvPr/>
        </p:nvCxnSpPr>
        <p:spPr>
          <a:xfrm>
            <a:off x="8186400" y="122577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227" name="Google Shape;4227;p130"/>
          <p:cNvSpPr/>
          <p:nvPr/>
        </p:nvSpPr>
        <p:spPr>
          <a:xfrm>
            <a:off x="2108125" y="1758025"/>
            <a:ext cx="844200" cy="68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768*512</a:t>
            </a:r>
            <a:endParaRPr sz="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131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233" name="Google Shape;4233;p131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234" name="Google Shape;4234;p131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235" name="Google Shape;4235;p131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236" name="Google Shape;4236;p131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7" name="Google Shape;4237;p131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131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131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131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131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131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131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4" name="Google Shape;4244;p131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131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6" name="Google Shape;4246;p131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131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131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131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131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131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131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131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131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5" name="Google Shape;4255;p131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131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131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131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131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0" name="Google Shape;4260;p131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131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131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131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131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131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6" name="Google Shape;4266;p131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131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131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131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131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131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2" name="Google Shape;4272;p131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sp>
        <p:nvSpPr>
          <p:cNvPr id="4273" name="Google Shape;4273;p131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4" name="Google Shape;4274;p131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131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131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7" name="Google Shape;4277;p131"/>
          <p:cNvCxnSpPr>
            <a:stCxn id="4271" idx="3"/>
            <a:endCxn id="4272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8" name="Google Shape;4278;p131"/>
          <p:cNvCxnSpPr>
            <a:stCxn id="4259" idx="3"/>
            <a:endCxn id="4272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9" name="Google Shape;4279;p131"/>
          <p:cNvCxnSpPr>
            <a:stCxn id="4235" idx="3"/>
            <a:endCxn id="4272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0" name="Google Shape;4280;p131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131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131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131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131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131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131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131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131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131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131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p131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131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131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131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131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131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131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131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131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4300" name="Google Shape;4300;p131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1" name="Google Shape;4301;p131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2" name="Google Shape;4302;p131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131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4" name="Google Shape;4304;p131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5" name="Google Shape;4305;p131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6" name="Google Shape;4306;p131"/>
          <p:cNvSpPr/>
          <p:nvPr/>
        </p:nvSpPr>
        <p:spPr>
          <a:xfrm>
            <a:off x="4093375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307" name="Google Shape;4307;p131"/>
          <p:cNvSpPr/>
          <p:nvPr/>
        </p:nvSpPr>
        <p:spPr>
          <a:xfrm>
            <a:off x="4201043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308" name="Google Shape;4308;p131"/>
          <p:cNvCxnSpPr>
            <a:stCxn id="4307" idx="0"/>
            <a:endCxn id="4307" idx="4"/>
          </p:cNvCxnSpPr>
          <p:nvPr/>
        </p:nvCxnSpPr>
        <p:spPr>
          <a:xfrm>
            <a:off x="4358543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9" name="Google Shape;4309;p131"/>
          <p:cNvCxnSpPr>
            <a:stCxn id="4307" idx="2"/>
            <a:endCxn id="4307" idx="6"/>
          </p:cNvCxnSpPr>
          <p:nvPr/>
        </p:nvCxnSpPr>
        <p:spPr>
          <a:xfrm>
            <a:off x="4201043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0" name="Google Shape;4310;p131"/>
          <p:cNvCxnSpPr>
            <a:stCxn id="4272" idx="6"/>
            <a:endCxn id="4306" idx="2"/>
          </p:cNvCxnSpPr>
          <p:nvPr/>
        </p:nvCxnSpPr>
        <p:spPr>
          <a:xfrm>
            <a:off x="3559200" y="3808725"/>
            <a:ext cx="5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1" name="Google Shape;4311;p131"/>
          <p:cNvSpPr/>
          <p:nvPr/>
        </p:nvSpPr>
        <p:spPr>
          <a:xfrm>
            <a:off x="7737952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131"/>
          <p:cNvSpPr/>
          <p:nvPr/>
        </p:nvSpPr>
        <p:spPr>
          <a:xfrm>
            <a:off x="7968124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131"/>
          <p:cNvSpPr/>
          <p:nvPr/>
        </p:nvSpPr>
        <p:spPr>
          <a:xfrm>
            <a:off x="7853038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4" name="Google Shape;4314;p131"/>
          <p:cNvSpPr/>
          <p:nvPr/>
        </p:nvSpPr>
        <p:spPr>
          <a:xfrm>
            <a:off x="8083210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131"/>
          <p:cNvSpPr/>
          <p:nvPr/>
        </p:nvSpPr>
        <p:spPr>
          <a:xfrm>
            <a:off x="8198296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6" name="Google Shape;4316;p131"/>
          <p:cNvSpPr/>
          <p:nvPr/>
        </p:nvSpPr>
        <p:spPr>
          <a:xfrm>
            <a:off x="500537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7" name="Google Shape;4317;p131"/>
          <p:cNvSpPr/>
          <p:nvPr/>
        </p:nvSpPr>
        <p:spPr>
          <a:xfrm>
            <a:off x="523554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131"/>
          <p:cNvSpPr/>
          <p:nvPr/>
        </p:nvSpPr>
        <p:spPr>
          <a:xfrm>
            <a:off x="512046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131"/>
          <p:cNvSpPr/>
          <p:nvPr/>
        </p:nvSpPr>
        <p:spPr>
          <a:xfrm>
            <a:off x="535063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131"/>
          <p:cNvSpPr/>
          <p:nvPr/>
        </p:nvSpPr>
        <p:spPr>
          <a:xfrm>
            <a:off x="5465721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1" name="Google Shape;4321;p131"/>
          <p:cNvSpPr/>
          <p:nvPr/>
        </p:nvSpPr>
        <p:spPr>
          <a:xfrm>
            <a:off x="569589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131"/>
          <p:cNvSpPr/>
          <p:nvPr/>
        </p:nvSpPr>
        <p:spPr>
          <a:xfrm>
            <a:off x="558080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3" name="Google Shape;4323;p131"/>
          <p:cNvSpPr/>
          <p:nvPr/>
        </p:nvSpPr>
        <p:spPr>
          <a:xfrm>
            <a:off x="581097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4" name="Google Shape;4324;p131"/>
          <p:cNvSpPr/>
          <p:nvPr/>
        </p:nvSpPr>
        <p:spPr>
          <a:xfrm>
            <a:off x="592606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131"/>
          <p:cNvSpPr/>
          <p:nvPr/>
        </p:nvSpPr>
        <p:spPr>
          <a:xfrm>
            <a:off x="6156238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6" name="Google Shape;4326;p131"/>
          <p:cNvSpPr/>
          <p:nvPr/>
        </p:nvSpPr>
        <p:spPr>
          <a:xfrm>
            <a:off x="6041152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7" name="Google Shape;4327;p131"/>
          <p:cNvSpPr/>
          <p:nvPr/>
        </p:nvSpPr>
        <p:spPr>
          <a:xfrm>
            <a:off x="6271324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131"/>
          <p:cNvSpPr/>
          <p:nvPr/>
        </p:nvSpPr>
        <p:spPr>
          <a:xfrm>
            <a:off x="6846387" y="846275"/>
            <a:ext cx="398700" cy="354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cxnSp>
        <p:nvCxnSpPr>
          <p:cNvPr id="4329" name="Google Shape;4329;p131"/>
          <p:cNvCxnSpPr>
            <a:stCxn id="4327" idx="3"/>
            <a:endCxn id="4328" idx="2"/>
          </p:cNvCxnSpPr>
          <p:nvPr/>
        </p:nvCxnSpPr>
        <p:spPr>
          <a:xfrm>
            <a:off x="6353524" y="1023275"/>
            <a:ext cx="4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0" name="Google Shape;4330;p131"/>
          <p:cNvCxnSpPr>
            <a:stCxn id="4328" idx="6"/>
            <a:endCxn id="4311" idx="1"/>
          </p:cNvCxnSpPr>
          <p:nvPr/>
        </p:nvCxnSpPr>
        <p:spPr>
          <a:xfrm>
            <a:off x="7245087" y="1023275"/>
            <a:ext cx="492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31" name="Google Shape;4331;p131"/>
          <p:cNvGrpSpPr/>
          <p:nvPr/>
        </p:nvGrpSpPr>
        <p:grpSpPr>
          <a:xfrm>
            <a:off x="7512350" y="1693800"/>
            <a:ext cx="1348095" cy="316325"/>
            <a:chOff x="7491875" y="1722325"/>
            <a:chExt cx="1348095" cy="316325"/>
          </a:xfrm>
        </p:grpSpPr>
        <p:sp>
          <p:nvSpPr>
            <p:cNvPr id="4332" name="Google Shape;4332;p131"/>
            <p:cNvSpPr/>
            <p:nvPr/>
          </p:nvSpPr>
          <p:spPr>
            <a:xfrm>
              <a:off x="749189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31"/>
            <p:cNvSpPr/>
            <p:nvPr/>
          </p:nvSpPr>
          <p:spPr>
            <a:xfrm>
              <a:off x="772211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31"/>
            <p:cNvSpPr/>
            <p:nvPr/>
          </p:nvSpPr>
          <p:spPr>
            <a:xfrm>
              <a:off x="7607005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31"/>
            <p:cNvSpPr/>
            <p:nvPr/>
          </p:nvSpPr>
          <p:spPr>
            <a:xfrm>
              <a:off x="783721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31"/>
            <p:cNvSpPr/>
            <p:nvPr/>
          </p:nvSpPr>
          <p:spPr>
            <a:xfrm>
              <a:off x="795232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31"/>
            <p:cNvSpPr/>
            <p:nvPr/>
          </p:nvSpPr>
          <p:spPr>
            <a:xfrm>
              <a:off x="818253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31"/>
            <p:cNvSpPr/>
            <p:nvPr/>
          </p:nvSpPr>
          <p:spPr>
            <a:xfrm>
              <a:off x="806743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31"/>
            <p:cNvSpPr/>
            <p:nvPr/>
          </p:nvSpPr>
          <p:spPr>
            <a:xfrm>
              <a:off x="829764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31"/>
            <p:cNvSpPr/>
            <p:nvPr/>
          </p:nvSpPr>
          <p:spPr>
            <a:xfrm>
              <a:off x="841275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31"/>
            <p:cNvSpPr/>
            <p:nvPr/>
          </p:nvSpPr>
          <p:spPr>
            <a:xfrm>
              <a:off x="864296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31"/>
            <p:cNvSpPr/>
            <p:nvPr/>
          </p:nvSpPr>
          <p:spPr>
            <a:xfrm>
              <a:off x="852785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31"/>
            <p:cNvSpPr/>
            <p:nvPr/>
          </p:nvSpPr>
          <p:spPr>
            <a:xfrm>
              <a:off x="875807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31"/>
            <p:cNvSpPr/>
            <p:nvPr/>
          </p:nvSpPr>
          <p:spPr>
            <a:xfrm>
              <a:off x="7491875" y="1722325"/>
              <a:ext cx="312000" cy="287100"/>
            </a:xfrm>
            <a:prstGeom prst="roundRect">
              <a:avLst>
                <a:gd fmla="val 11970" name="adj"/>
              </a:avLst>
            </a:prstGeom>
            <a:noFill/>
            <a:ln cap="flat" cmpd="sng" w="2857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45" name="Google Shape;4345;p131"/>
            <p:cNvCxnSpPr/>
            <p:nvPr/>
          </p:nvCxnSpPr>
          <p:spPr>
            <a:xfrm>
              <a:off x="7498772" y="2037450"/>
              <a:ext cx="522900" cy="1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346" name="Google Shape;4346;p131"/>
          <p:cNvCxnSpPr>
            <a:stCxn id="4328" idx="4"/>
            <a:endCxn id="4344" idx="1"/>
          </p:cNvCxnSpPr>
          <p:nvPr/>
        </p:nvCxnSpPr>
        <p:spPr>
          <a:xfrm flipH="1" rot="-5400000">
            <a:off x="6960387" y="1285625"/>
            <a:ext cx="637200" cy="466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7" name="Google Shape;4347;p131"/>
          <p:cNvSpPr/>
          <p:nvPr/>
        </p:nvSpPr>
        <p:spPr>
          <a:xfrm rot="-5400000">
            <a:off x="8173650" y="1109825"/>
            <a:ext cx="25500" cy="20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131"/>
          <p:cNvSpPr/>
          <p:nvPr/>
        </p:nvSpPr>
        <p:spPr>
          <a:xfrm>
            <a:off x="7512300" y="1674963"/>
            <a:ext cx="1348200" cy="3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9" name="Google Shape;4349;p131"/>
          <p:cNvCxnSpPr>
            <a:stCxn id="4347" idx="1"/>
            <a:endCxn id="4348" idx="0"/>
          </p:cNvCxnSpPr>
          <p:nvPr/>
        </p:nvCxnSpPr>
        <p:spPr>
          <a:xfrm>
            <a:off x="8186400" y="122577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50" name="Google Shape;4350;p131"/>
          <p:cNvSpPr/>
          <p:nvPr/>
        </p:nvSpPr>
        <p:spPr>
          <a:xfrm>
            <a:off x="2108125" y="1758025"/>
            <a:ext cx="844200" cy="68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768*512</a:t>
            </a:r>
            <a:endParaRPr sz="800"/>
          </a:p>
        </p:txBody>
      </p:sp>
      <p:sp>
        <p:nvSpPr>
          <p:cNvPr id="4351" name="Google Shape;4351;p131"/>
          <p:cNvSpPr/>
          <p:nvPr/>
        </p:nvSpPr>
        <p:spPr>
          <a:xfrm>
            <a:off x="2946275" y="634900"/>
            <a:ext cx="1755000" cy="948900"/>
          </a:xfrm>
          <a:prstGeom prst="wedgeEllipseCallout">
            <a:avLst>
              <a:gd fmla="val 15038" name="adj1"/>
              <a:gd fmla="val 6653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After adding Adapter LoRA(r=64) and (IA)^3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Number learnable parameters are ~9.3M</a:t>
            </a:r>
            <a:endParaRPr sz="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5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132"/>
          <p:cNvSpPr txBox="1"/>
          <p:nvPr>
            <p:ph type="title"/>
          </p:nvPr>
        </p:nvSpPr>
        <p:spPr>
          <a:xfrm>
            <a:off x="0" y="0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>
                <a:solidFill>
                  <a:schemeClr val="accent2"/>
                </a:solidFill>
              </a:rPr>
              <a:t>FiD-eff with convolution</a:t>
            </a:r>
            <a:endParaRPr sz="2640">
              <a:solidFill>
                <a:schemeClr val="accent2"/>
              </a:solidFill>
            </a:endParaRPr>
          </a:p>
        </p:txBody>
      </p:sp>
      <p:sp>
        <p:nvSpPr>
          <p:cNvPr id="4357" name="Google Shape;4357;p132"/>
          <p:cNvSpPr/>
          <p:nvPr/>
        </p:nvSpPr>
        <p:spPr>
          <a:xfrm>
            <a:off x="892125" y="97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358" name="Google Shape;4358;p132"/>
          <p:cNvSpPr/>
          <p:nvPr/>
        </p:nvSpPr>
        <p:spPr>
          <a:xfrm>
            <a:off x="892125" y="27866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359" name="Google Shape;4359;p132"/>
          <p:cNvSpPr/>
          <p:nvPr/>
        </p:nvSpPr>
        <p:spPr>
          <a:xfrm>
            <a:off x="892125" y="3952300"/>
            <a:ext cx="1478400" cy="59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</a:t>
            </a:r>
            <a:endParaRPr/>
          </a:p>
        </p:txBody>
      </p:sp>
      <p:sp>
        <p:nvSpPr>
          <p:cNvPr id="4360" name="Google Shape;4360;p132"/>
          <p:cNvSpPr/>
          <p:nvPr/>
        </p:nvSpPr>
        <p:spPr>
          <a:xfrm>
            <a:off x="957264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1" name="Google Shape;4361;p132"/>
          <p:cNvSpPr/>
          <p:nvPr/>
        </p:nvSpPr>
        <p:spPr>
          <a:xfrm>
            <a:off x="1187436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132"/>
          <p:cNvSpPr/>
          <p:nvPr/>
        </p:nvSpPr>
        <p:spPr>
          <a:xfrm>
            <a:off x="1072350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3" name="Google Shape;4363;p132"/>
          <p:cNvSpPr/>
          <p:nvPr/>
        </p:nvSpPr>
        <p:spPr>
          <a:xfrm>
            <a:off x="1302522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4" name="Google Shape;4364;p132"/>
          <p:cNvSpPr/>
          <p:nvPr/>
        </p:nvSpPr>
        <p:spPr>
          <a:xfrm>
            <a:off x="141760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5" name="Google Shape;4365;p132"/>
          <p:cNvSpPr/>
          <p:nvPr/>
        </p:nvSpPr>
        <p:spPr>
          <a:xfrm>
            <a:off x="164778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6" name="Google Shape;4366;p132"/>
          <p:cNvSpPr/>
          <p:nvPr/>
        </p:nvSpPr>
        <p:spPr>
          <a:xfrm>
            <a:off x="153269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132"/>
          <p:cNvSpPr/>
          <p:nvPr/>
        </p:nvSpPr>
        <p:spPr>
          <a:xfrm>
            <a:off x="1762867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8" name="Google Shape;4368;p132"/>
          <p:cNvSpPr/>
          <p:nvPr/>
        </p:nvSpPr>
        <p:spPr>
          <a:xfrm>
            <a:off x="1877953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9" name="Google Shape;4369;p132"/>
          <p:cNvSpPr/>
          <p:nvPr/>
        </p:nvSpPr>
        <p:spPr>
          <a:xfrm>
            <a:off x="2108125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0" name="Google Shape;4370;p132"/>
          <p:cNvSpPr/>
          <p:nvPr/>
        </p:nvSpPr>
        <p:spPr>
          <a:xfrm>
            <a:off x="1993039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1" name="Google Shape;4371;p132"/>
          <p:cNvSpPr/>
          <p:nvPr/>
        </p:nvSpPr>
        <p:spPr>
          <a:xfrm>
            <a:off x="2223211" y="366517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132"/>
          <p:cNvSpPr/>
          <p:nvPr/>
        </p:nvSpPr>
        <p:spPr>
          <a:xfrm>
            <a:off x="957264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132"/>
          <p:cNvSpPr/>
          <p:nvPr/>
        </p:nvSpPr>
        <p:spPr>
          <a:xfrm>
            <a:off x="1187436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132"/>
          <p:cNvSpPr/>
          <p:nvPr/>
        </p:nvSpPr>
        <p:spPr>
          <a:xfrm>
            <a:off x="1072350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132"/>
          <p:cNvSpPr/>
          <p:nvPr/>
        </p:nvSpPr>
        <p:spPr>
          <a:xfrm>
            <a:off x="1302522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132"/>
          <p:cNvSpPr/>
          <p:nvPr/>
        </p:nvSpPr>
        <p:spPr>
          <a:xfrm>
            <a:off x="141760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132"/>
          <p:cNvSpPr/>
          <p:nvPr/>
        </p:nvSpPr>
        <p:spPr>
          <a:xfrm>
            <a:off x="164778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132"/>
          <p:cNvSpPr/>
          <p:nvPr/>
        </p:nvSpPr>
        <p:spPr>
          <a:xfrm>
            <a:off x="153269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132"/>
          <p:cNvSpPr/>
          <p:nvPr/>
        </p:nvSpPr>
        <p:spPr>
          <a:xfrm>
            <a:off x="1762867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132"/>
          <p:cNvSpPr/>
          <p:nvPr/>
        </p:nvSpPr>
        <p:spPr>
          <a:xfrm>
            <a:off x="1877953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132"/>
          <p:cNvSpPr/>
          <p:nvPr/>
        </p:nvSpPr>
        <p:spPr>
          <a:xfrm>
            <a:off x="2108125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132"/>
          <p:cNvSpPr/>
          <p:nvPr/>
        </p:nvSpPr>
        <p:spPr>
          <a:xfrm>
            <a:off x="1993039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132"/>
          <p:cNvSpPr/>
          <p:nvPr/>
        </p:nvSpPr>
        <p:spPr>
          <a:xfrm>
            <a:off x="2223211" y="24908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4" name="Google Shape;4384;p132"/>
          <p:cNvSpPr/>
          <p:nvPr/>
        </p:nvSpPr>
        <p:spPr>
          <a:xfrm>
            <a:off x="95727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132"/>
          <p:cNvSpPr/>
          <p:nvPr/>
        </p:nvSpPr>
        <p:spPr>
          <a:xfrm>
            <a:off x="118744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6" name="Google Shape;4386;p132"/>
          <p:cNvSpPr/>
          <p:nvPr/>
        </p:nvSpPr>
        <p:spPr>
          <a:xfrm>
            <a:off x="107236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132"/>
          <p:cNvSpPr/>
          <p:nvPr/>
        </p:nvSpPr>
        <p:spPr>
          <a:xfrm>
            <a:off x="130253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132"/>
          <p:cNvSpPr/>
          <p:nvPr/>
        </p:nvSpPr>
        <p:spPr>
          <a:xfrm>
            <a:off x="1417621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132"/>
          <p:cNvSpPr/>
          <p:nvPr/>
        </p:nvSpPr>
        <p:spPr>
          <a:xfrm>
            <a:off x="1647793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132"/>
          <p:cNvSpPr/>
          <p:nvPr/>
        </p:nvSpPr>
        <p:spPr>
          <a:xfrm>
            <a:off x="1532707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132"/>
          <p:cNvSpPr/>
          <p:nvPr/>
        </p:nvSpPr>
        <p:spPr>
          <a:xfrm>
            <a:off x="1762879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2" name="Google Shape;4392;p132"/>
          <p:cNvSpPr/>
          <p:nvPr/>
        </p:nvSpPr>
        <p:spPr>
          <a:xfrm>
            <a:off x="1877965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132"/>
          <p:cNvSpPr/>
          <p:nvPr/>
        </p:nvSpPr>
        <p:spPr>
          <a:xfrm>
            <a:off x="2108138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132"/>
          <p:cNvSpPr/>
          <p:nvPr/>
        </p:nvSpPr>
        <p:spPr>
          <a:xfrm>
            <a:off x="1993052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5" name="Google Shape;4395;p132"/>
          <p:cNvSpPr/>
          <p:nvPr/>
        </p:nvSpPr>
        <p:spPr>
          <a:xfrm>
            <a:off x="2223224" y="685200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132"/>
          <p:cNvSpPr/>
          <p:nvPr/>
        </p:nvSpPr>
        <p:spPr>
          <a:xfrm>
            <a:off x="3028800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sp>
        <p:nvSpPr>
          <p:cNvPr id="4397" name="Google Shape;4397;p132"/>
          <p:cNvSpPr/>
          <p:nvPr/>
        </p:nvSpPr>
        <p:spPr>
          <a:xfrm>
            <a:off x="1608067" y="208330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132"/>
          <p:cNvSpPr/>
          <p:nvPr/>
        </p:nvSpPr>
        <p:spPr>
          <a:xfrm>
            <a:off x="1608079" y="22961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132"/>
          <p:cNvSpPr/>
          <p:nvPr/>
        </p:nvSpPr>
        <p:spPr>
          <a:xfrm>
            <a:off x="1608066" y="18704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132"/>
          <p:cNvSpPr/>
          <p:nvPr/>
        </p:nvSpPr>
        <p:spPr>
          <a:xfrm>
            <a:off x="1608067" y="1664950"/>
            <a:ext cx="46500" cy="966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1" name="Google Shape;4401;p132"/>
          <p:cNvCxnSpPr>
            <a:stCxn id="4395" idx="3"/>
            <a:endCxn id="4396" idx="2"/>
          </p:cNvCxnSpPr>
          <p:nvPr/>
        </p:nvCxnSpPr>
        <p:spPr>
          <a:xfrm>
            <a:off x="2305424" y="828750"/>
            <a:ext cx="723300" cy="2979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2" name="Google Shape;4402;p132"/>
          <p:cNvCxnSpPr>
            <a:stCxn id="4383" idx="3"/>
            <a:endCxn id="4396" idx="2"/>
          </p:cNvCxnSpPr>
          <p:nvPr/>
        </p:nvCxnSpPr>
        <p:spPr>
          <a:xfrm>
            <a:off x="2305411" y="2634350"/>
            <a:ext cx="723300" cy="1174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3" name="Google Shape;4403;p132"/>
          <p:cNvCxnSpPr>
            <a:stCxn id="4359" idx="3"/>
            <a:endCxn id="4396" idx="2"/>
          </p:cNvCxnSpPr>
          <p:nvPr/>
        </p:nvCxnSpPr>
        <p:spPr>
          <a:xfrm flipH="1" rot="10800000">
            <a:off x="2370525" y="3808600"/>
            <a:ext cx="658200" cy="441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4" name="Google Shape;4404;p132"/>
          <p:cNvSpPr/>
          <p:nvPr/>
        </p:nvSpPr>
        <p:spPr>
          <a:xfrm>
            <a:off x="504285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132"/>
          <p:cNvSpPr/>
          <p:nvPr/>
        </p:nvSpPr>
        <p:spPr>
          <a:xfrm>
            <a:off x="515794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132"/>
          <p:cNvSpPr/>
          <p:nvPr/>
        </p:nvSpPr>
        <p:spPr>
          <a:xfrm>
            <a:off x="5388113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132"/>
          <p:cNvSpPr/>
          <p:nvPr/>
        </p:nvSpPr>
        <p:spPr>
          <a:xfrm>
            <a:off x="5273027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132"/>
          <p:cNvSpPr/>
          <p:nvPr/>
        </p:nvSpPr>
        <p:spPr>
          <a:xfrm>
            <a:off x="5503199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9" name="Google Shape;4409;p132"/>
          <p:cNvSpPr/>
          <p:nvPr/>
        </p:nvSpPr>
        <p:spPr>
          <a:xfrm>
            <a:off x="5618252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132"/>
          <p:cNvSpPr/>
          <p:nvPr/>
        </p:nvSpPr>
        <p:spPr>
          <a:xfrm>
            <a:off x="5848424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132"/>
          <p:cNvSpPr/>
          <p:nvPr/>
        </p:nvSpPr>
        <p:spPr>
          <a:xfrm>
            <a:off x="5733338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132"/>
          <p:cNvSpPr/>
          <p:nvPr/>
        </p:nvSpPr>
        <p:spPr>
          <a:xfrm>
            <a:off x="5963510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132"/>
          <p:cNvSpPr/>
          <p:nvPr/>
        </p:nvSpPr>
        <p:spPr>
          <a:xfrm>
            <a:off x="6078596" y="366518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132"/>
          <p:cNvSpPr/>
          <p:nvPr/>
        </p:nvSpPr>
        <p:spPr>
          <a:xfrm rot="5400000">
            <a:off x="6239758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132"/>
          <p:cNvSpPr/>
          <p:nvPr/>
        </p:nvSpPr>
        <p:spPr>
          <a:xfrm rot="5400000">
            <a:off x="6183155" y="3796001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132"/>
          <p:cNvSpPr/>
          <p:nvPr/>
        </p:nvSpPr>
        <p:spPr>
          <a:xfrm rot="5400000">
            <a:off x="6296361" y="3795988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132"/>
          <p:cNvSpPr/>
          <p:nvPr/>
        </p:nvSpPr>
        <p:spPr>
          <a:xfrm rot="5400000">
            <a:off x="6351010" y="3795989"/>
            <a:ext cx="46500" cy="255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132"/>
          <p:cNvSpPr/>
          <p:nvPr/>
        </p:nvSpPr>
        <p:spPr>
          <a:xfrm>
            <a:off x="6416152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9" name="Google Shape;4419;p132"/>
          <p:cNvSpPr/>
          <p:nvPr/>
        </p:nvSpPr>
        <p:spPr>
          <a:xfrm>
            <a:off x="6646324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0" name="Google Shape;4420;p132"/>
          <p:cNvSpPr/>
          <p:nvPr/>
        </p:nvSpPr>
        <p:spPr>
          <a:xfrm>
            <a:off x="6531238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132"/>
          <p:cNvSpPr/>
          <p:nvPr/>
        </p:nvSpPr>
        <p:spPr>
          <a:xfrm>
            <a:off x="6761410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2" name="Google Shape;4422;p132"/>
          <p:cNvSpPr/>
          <p:nvPr/>
        </p:nvSpPr>
        <p:spPr>
          <a:xfrm>
            <a:off x="6876496" y="3665163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132"/>
          <p:cNvSpPr/>
          <p:nvPr/>
        </p:nvSpPr>
        <p:spPr>
          <a:xfrm>
            <a:off x="3834350" y="2179900"/>
            <a:ext cx="4332900" cy="1290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4424" name="Google Shape;4424;p132"/>
          <p:cNvSpPr txBox="1"/>
          <p:nvPr/>
        </p:nvSpPr>
        <p:spPr>
          <a:xfrm>
            <a:off x="5365975" y="1361350"/>
            <a:ext cx="1269600" cy="400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Answer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5" name="Google Shape;4425;p132"/>
          <p:cNvSpPr txBox="1"/>
          <p:nvPr/>
        </p:nvSpPr>
        <p:spPr>
          <a:xfrm>
            <a:off x="4940150" y="17615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(Autoregressively)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6" name="Google Shape;4426;p132"/>
          <p:cNvSpPr/>
          <p:nvPr/>
        </p:nvSpPr>
        <p:spPr>
          <a:xfrm rot="-5400000">
            <a:off x="5234200" y="3819200"/>
            <a:ext cx="144600" cy="53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132"/>
          <p:cNvSpPr txBox="1"/>
          <p:nvPr/>
        </p:nvSpPr>
        <p:spPr>
          <a:xfrm>
            <a:off x="5130250" y="4072600"/>
            <a:ext cx="35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8" name="Google Shape;4428;p132"/>
          <p:cNvSpPr/>
          <p:nvPr/>
        </p:nvSpPr>
        <p:spPr>
          <a:xfrm rot="-5400000">
            <a:off x="5932300" y="3390400"/>
            <a:ext cx="144600" cy="1927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132"/>
          <p:cNvSpPr txBox="1"/>
          <p:nvPr/>
        </p:nvSpPr>
        <p:spPr>
          <a:xfrm>
            <a:off x="5556625" y="4324875"/>
            <a:ext cx="88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4800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0" name="Google Shape;4430;p132"/>
          <p:cNvSpPr/>
          <p:nvPr/>
        </p:nvSpPr>
        <p:spPr>
          <a:xfrm>
            <a:off x="4093375" y="3554025"/>
            <a:ext cx="530400" cy="5094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4431" name="Google Shape;4431;p132"/>
          <p:cNvSpPr/>
          <p:nvPr/>
        </p:nvSpPr>
        <p:spPr>
          <a:xfrm>
            <a:off x="4201043" y="3665328"/>
            <a:ext cx="315000" cy="28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cxnSp>
        <p:nvCxnSpPr>
          <p:cNvPr id="4432" name="Google Shape;4432;p132"/>
          <p:cNvCxnSpPr>
            <a:stCxn id="4431" idx="0"/>
            <a:endCxn id="4431" idx="4"/>
          </p:cNvCxnSpPr>
          <p:nvPr/>
        </p:nvCxnSpPr>
        <p:spPr>
          <a:xfrm>
            <a:off x="4358543" y="3665328"/>
            <a:ext cx="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3" name="Google Shape;4433;p132"/>
          <p:cNvCxnSpPr>
            <a:stCxn id="4431" idx="2"/>
            <a:endCxn id="4431" idx="6"/>
          </p:cNvCxnSpPr>
          <p:nvPr/>
        </p:nvCxnSpPr>
        <p:spPr>
          <a:xfrm>
            <a:off x="4201043" y="3808728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4" name="Google Shape;4434;p132"/>
          <p:cNvCxnSpPr>
            <a:stCxn id="4396" idx="6"/>
            <a:endCxn id="4430" idx="2"/>
          </p:cNvCxnSpPr>
          <p:nvPr/>
        </p:nvCxnSpPr>
        <p:spPr>
          <a:xfrm>
            <a:off x="3559200" y="3808725"/>
            <a:ext cx="5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5" name="Google Shape;4435;p132"/>
          <p:cNvSpPr/>
          <p:nvPr/>
        </p:nvSpPr>
        <p:spPr>
          <a:xfrm>
            <a:off x="7737952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132"/>
          <p:cNvSpPr/>
          <p:nvPr/>
        </p:nvSpPr>
        <p:spPr>
          <a:xfrm>
            <a:off x="7968124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p132"/>
          <p:cNvSpPr/>
          <p:nvPr/>
        </p:nvSpPr>
        <p:spPr>
          <a:xfrm>
            <a:off x="7853038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132"/>
          <p:cNvSpPr/>
          <p:nvPr/>
        </p:nvSpPr>
        <p:spPr>
          <a:xfrm>
            <a:off x="8083210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132"/>
          <p:cNvSpPr/>
          <p:nvPr/>
        </p:nvSpPr>
        <p:spPr>
          <a:xfrm>
            <a:off x="8198296" y="881138"/>
            <a:ext cx="82200" cy="2871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132"/>
          <p:cNvSpPr/>
          <p:nvPr/>
        </p:nvSpPr>
        <p:spPr>
          <a:xfrm>
            <a:off x="500537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132"/>
          <p:cNvSpPr/>
          <p:nvPr/>
        </p:nvSpPr>
        <p:spPr>
          <a:xfrm>
            <a:off x="523554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132"/>
          <p:cNvSpPr/>
          <p:nvPr/>
        </p:nvSpPr>
        <p:spPr>
          <a:xfrm>
            <a:off x="512046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132"/>
          <p:cNvSpPr/>
          <p:nvPr/>
        </p:nvSpPr>
        <p:spPr>
          <a:xfrm>
            <a:off x="535063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4" name="Google Shape;4444;p132"/>
          <p:cNvSpPr/>
          <p:nvPr/>
        </p:nvSpPr>
        <p:spPr>
          <a:xfrm>
            <a:off x="5465721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5" name="Google Shape;4445;p132"/>
          <p:cNvSpPr/>
          <p:nvPr/>
        </p:nvSpPr>
        <p:spPr>
          <a:xfrm>
            <a:off x="5695893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132"/>
          <p:cNvSpPr/>
          <p:nvPr/>
        </p:nvSpPr>
        <p:spPr>
          <a:xfrm>
            <a:off x="5580807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132"/>
          <p:cNvSpPr/>
          <p:nvPr/>
        </p:nvSpPr>
        <p:spPr>
          <a:xfrm>
            <a:off x="5810979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132"/>
          <p:cNvSpPr/>
          <p:nvPr/>
        </p:nvSpPr>
        <p:spPr>
          <a:xfrm>
            <a:off x="5926065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9" name="Google Shape;4449;p132"/>
          <p:cNvSpPr/>
          <p:nvPr/>
        </p:nvSpPr>
        <p:spPr>
          <a:xfrm>
            <a:off x="6156238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0" name="Google Shape;4450;p132"/>
          <p:cNvSpPr/>
          <p:nvPr/>
        </p:nvSpPr>
        <p:spPr>
          <a:xfrm>
            <a:off x="6041152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p132"/>
          <p:cNvSpPr/>
          <p:nvPr/>
        </p:nvSpPr>
        <p:spPr>
          <a:xfrm>
            <a:off x="6271324" y="879725"/>
            <a:ext cx="82200" cy="287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2" name="Google Shape;4452;p132"/>
          <p:cNvSpPr/>
          <p:nvPr/>
        </p:nvSpPr>
        <p:spPr>
          <a:xfrm>
            <a:off x="6846387" y="846275"/>
            <a:ext cx="398700" cy="354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Charm"/>
                <a:ea typeface="Charm"/>
                <a:cs typeface="Charm"/>
                <a:sym typeface="Charm"/>
              </a:rPr>
              <a:t>f</a:t>
            </a:r>
            <a:r>
              <a:rPr lang="en" sz="1800"/>
              <a:t> </a:t>
            </a:r>
            <a:endParaRPr sz="1800"/>
          </a:p>
        </p:txBody>
      </p:sp>
      <p:cxnSp>
        <p:nvCxnSpPr>
          <p:cNvPr id="4453" name="Google Shape;4453;p132"/>
          <p:cNvCxnSpPr>
            <a:stCxn id="4451" idx="3"/>
            <a:endCxn id="4452" idx="2"/>
          </p:cNvCxnSpPr>
          <p:nvPr/>
        </p:nvCxnSpPr>
        <p:spPr>
          <a:xfrm>
            <a:off x="6353524" y="1023275"/>
            <a:ext cx="4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4" name="Google Shape;4454;p132"/>
          <p:cNvCxnSpPr>
            <a:stCxn id="4452" idx="6"/>
            <a:endCxn id="4435" idx="1"/>
          </p:cNvCxnSpPr>
          <p:nvPr/>
        </p:nvCxnSpPr>
        <p:spPr>
          <a:xfrm>
            <a:off x="7245087" y="1023275"/>
            <a:ext cx="4929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5" name="Google Shape;4455;p132"/>
          <p:cNvGrpSpPr/>
          <p:nvPr/>
        </p:nvGrpSpPr>
        <p:grpSpPr>
          <a:xfrm>
            <a:off x="7512350" y="1693800"/>
            <a:ext cx="1348095" cy="316325"/>
            <a:chOff x="7491875" y="1722325"/>
            <a:chExt cx="1348095" cy="316325"/>
          </a:xfrm>
        </p:grpSpPr>
        <p:sp>
          <p:nvSpPr>
            <p:cNvPr id="4456" name="Google Shape;4456;p132"/>
            <p:cNvSpPr/>
            <p:nvPr/>
          </p:nvSpPr>
          <p:spPr>
            <a:xfrm>
              <a:off x="749189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32"/>
            <p:cNvSpPr/>
            <p:nvPr/>
          </p:nvSpPr>
          <p:spPr>
            <a:xfrm>
              <a:off x="772211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32"/>
            <p:cNvSpPr/>
            <p:nvPr/>
          </p:nvSpPr>
          <p:spPr>
            <a:xfrm>
              <a:off x="7607005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32"/>
            <p:cNvSpPr/>
            <p:nvPr/>
          </p:nvSpPr>
          <p:spPr>
            <a:xfrm>
              <a:off x="7837218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32"/>
            <p:cNvSpPr/>
            <p:nvPr/>
          </p:nvSpPr>
          <p:spPr>
            <a:xfrm>
              <a:off x="795232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32"/>
            <p:cNvSpPr/>
            <p:nvPr/>
          </p:nvSpPr>
          <p:spPr>
            <a:xfrm>
              <a:off x="818253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32"/>
            <p:cNvSpPr/>
            <p:nvPr/>
          </p:nvSpPr>
          <p:spPr>
            <a:xfrm>
              <a:off x="8067431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32"/>
            <p:cNvSpPr/>
            <p:nvPr/>
          </p:nvSpPr>
          <p:spPr>
            <a:xfrm>
              <a:off x="829764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32"/>
            <p:cNvSpPr/>
            <p:nvPr/>
          </p:nvSpPr>
          <p:spPr>
            <a:xfrm>
              <a:off x="841275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32"/>
            <p:cNvSpPr/>
            <p:nvPr/>
          </p:nvSpPr>
          <p:spPr>
            <a:xfrm>
              <a:off x="8642964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32"/>
            <p:cNvSpPr/>
            <p:nvPr/>
          </p:nvSpPr>
          <p:spPr>
            <a:xfrm>
              <a:off x="8527857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32"/>
            <p:cNvSpPr/>
            <p:nvPr/>
          </p:nvSpPr>
          <p:spPr>
            <a:xfrm>
              <a:off x="8758070" y="1722325"/>
              <a:ext cx="81900" cy="287100"/>
            </a:xfrm>
            <a:prstGeom prst="roundRect">
              <a:avLst>
                <a:gd fmla="val 16667" name="adj"/>
              </a:avLst>
            </a:prstGeom>
            <a:solidFill>
              <a:srgbClr val="D5A6BD"/>
            </a:solidFill>
            <a:ln cap="flat" cmpd="sng" w="9525">
              <a:solidFill>
                <a:srgbClr val="D5A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32"/>
            <p:cNvSpPr/>
            <p:nvPr/>
          </p:nvSpPr>
          <p:spPr>
            <a:xfrm>
              <a:off x="7491875" y="1722325"/>
              <a:ext cx="312000" cy="287100"/>
            </a:xfrm>
            <a:prstGeom prst="roundRect">
              <a:avLst>
                <a:gd fmla="val 11970" name="adj"/>
              </a:avLst>
            </a:prstGeom>
            <a:noFill/>
            <a:ln cap="flat" cmpd="sng" w="2857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69" name="Google Shape;4469;p132"/>
            <p:cNvCxnSpPr/>
            <p:nvPr/>
          </p:nvCxnSpPr>
          <p:spPr>
            <a:xfrm>
              <a:off x="7498772" y="2037450"/>
              <a:ext cx="522900" cy="1200"/>
            </a:xfrm>
            <a:prstGeom prst="straightConnector1">
              <a:avLst/>
            </a:prstGeom>
            <a:noFill/>
            <a:ln cap="flat" cmpd="sng" w="9525">
              <a:solidFill>
                <a:srgbClr val="EA9999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470" name="Google Shape;4470;p132"/>
          <p:cNvCxnSpPr>
            <a:stCxn id="4452" idx="4"/>
            <a:endCxn id="4468" idx="1"/>
          </p:cNvCxnSpPr>
          <p:nvPr/>
        </p:nvCxnSpPr>
        <p:spPr>
          <a:xfrm flipH="1" rot="-5400000">
            <a:off x="6960387" y="1285625"/>
            <a:ext cx="637200" cy="466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1" name="Google Shape;4471;p132"/>
          <p:cNvSpPr/>
          <p:nvPr/>
        </p:nvSpPr>
        <p:spPr>
          <a:xfrm rot="-5400000">
            <a:off x="8173650" y="1109825"/>
            <a:ext cx="25500" cy="206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132"/>
          <p:cNvSpPr/>
          <p:nvPr/>
        </p:nvSpPr>
        <p:spPr>
          <a:xfrm>
            <a:off x="7512300" y="1674963"/>
            <a:ext cx="1348200" cy="35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3" name="Google Shape;4473;p132"/>
          <p:cNvCxnSpPr>
            <a:stCxn id="4471" idx="1"/>
            <a:endCxn id="4472" idx="0"/>
          </p:cNvCxnSpPr>
          <p:nvPr/>
        </p:nvCxnSpPr>
        <p:spPr>
          <a:xfrm>
            <a:off x="8186400" y="122577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474" name="Google Shape;4474;p132"/>
          <p:cNvSpPr/>
          <p:nvPr/>
        </p:nvSpPr>
        <p:spPr>
          <a:xfrm>
            <a:off x="7448200" y="3785500"/>
            <a:ext cx="1640700" cy="965700"/>
          </a:xfrm>
          <a:prstGeom prst="wedgeRoundRectCallout">
            <a:avLst>
              <a:gd fmla="val -23071" name="adj1"/>
              <a:gd fmla="val -6968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Training: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Batch Size: 2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Gradient Accumulation: 64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Learning Rate: 10e-4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Optimizer: AdamW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Gradient Steps: ~2.5K</a:t>
            </a:r>
            <a:endParaRPr sz="900"/>
          </a:p>
        </p:txBody>
      </p:sp>
      <p:sp>
        <p:nvSpPr>
          <p:cNvPr id="4475" name="Google Shape;4475;p132"/>
          <p:cNvSpPr/>
          <p:nvPr/>
        </p:nvSpPr>
        <p:spPr>
          <a:xfrm>
            <a:off x="2108125" y="1758025"/>
            <a:ext cx="844200" cy="68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768*512</a:t>
            </a:r>
            <a:endParaRPr sz="800"/>
          </a:p>
        </p:txBody>
      </p:sp>
      <p:sp>
        <p:nvSpPr>
          <p:cNvPr id="4476" name="Google Shape;4476;p132"/>
          <p:cNvSpPr/>
          <p:nvPr/>
        </p:nvSpPr>
        <p:spPr>
          <a:xfrm>
            <a:off x="2946275" y="634900"/>
            <a:ext cx="1755000" cy="948900"/>
          </a:xfrm>
          <a:prstGeom prst="wedgeEllipseCallout">
            <a:avLst>
              <a:gd fmla="val 15038" name="adj1"/>
              <a:gd fmla="val 66530" name="adj2"/>
            </a:avLst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After adding Adapter LoRA(r=64) and (IA)^3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Number learnable parameters are ~9.3M</a:t>
            </a:r>
            <a:endParaRPr sz="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p133"/>
          <p:cNvSpPr txBox="1"/>
          <p:nvPr>
            <p:ph type="title"/>
          </p:nvPr>
        </p:nvSpPr>
        <p:spPr>
          <a:xfrm>
            <a:off x="0" y="0"/>
            <a:ext cx="91440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33">
                <a:solidFill>
                  <a:schemeClr val="dk2"/>
                </a:solidFill>
              </a:rPr>
              <a:t>Case Study (Evaluation on Unseen Corpus)</a:t>
            </a:r>
            <a:endParaRPr sz="2933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>
                <a:solidFill>
                  <a:schemeClr val="accent2"/>
                </a:solidFill>
              </a:rPr>
              <a:t>Question Answering For Compliance Requirements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482" name="Google Shape;448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375" y="895556"/>
            <a:ext cx="4572001" cy="249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3" name="Google Shape;448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92950"/>
            <a:ext cx="9143998" cy="17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4" name="Google Shape;4484;p133"/>
          <p:cNvSpPr txBox="1"/>
          <p:nvPr/>
        </p:nvSpPr>
        <p:spPr>
          <a:xfrm>
            <a:off x="162850" y="1068950"/>
            <a:ext cx="33840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➔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Dataset contains 3 documents, with 88 questions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➔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RegD1: GDPR #Questions: 36, #Articles: 301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➔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RegD2: EU regulations directive #Questions: 33 #Articles: 120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➔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RegD3: EU sales directive #Questions: 19 #Articles: 102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p134"/>
          <p:cNvSpPr/>
          <p:nvPr/>
        </p:nvSpPr>
        <p:spPr>
          <a:xfrm>
            <a:off x="798075" y="1277850"/>
            <a:ext cx="2077500" cy="20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accent2"/>
                </a:solidFill>
              </a:rPr>
              <a:t>____________</a:t>
            </a:r>
            <a:endParaRPr b="1" sz="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Input: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[cls] query [sep] context [sep]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According to the each sentence of the context spans is sent in to the bert(along with the query), and best sentence score is considered as the context score.</a:t>
            </a:r>
            <a:endParaRPr sz="1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cxnSp>
        <p:nvCxnSpPr>
          <p:cNvPr id="4490" name="Google Shape;4490;p134"/>
          <p:cNvCxnSpPr>
            <a:stCxn id="4491" idx="0"/>
          </p:cNvCxnSpPr>
          <p:nvPr/>
        </p:nvCxnSpPr>
        <p:spPr>
          <a:xfrm flipH="1" rot="10800000">
            <a:off x="4738000" y="3791163"/>
            <a:ext cx="3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2" name="Google Shape;4492;p134"/>
          <p:cNvSpPr txBox="1"/>
          <p:nvPr>
            <p:ph type="title"/>
          </p:nvPr>
        </p:nvSpPr>
        <p:spPr>
          <a:xfrm>
            <a:off x="0" y="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Original Model(BCE)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493" name="Google Shape;4493;p134"/>
          <p:cNvGrpSpPr/>
          <p:nvPr/>
        </p:nvGrpSpPr>
        <p:grpSpPr>
          <a:xfrm>
            <a:off x="3851350" y="1038238"/>
            <a:ext cx="3689050" cy="3372125"/>
            <a:chOff x="3074175" y="1229613"/>
            <a:chExt cx="3689050" cy="3372125"/>
          </a:xfrm>
        </p:grpSpPr>
        <p:grpSp>
          <p:nvGrpSpPr>
            <p:cNvPr id="4494" name="Google Shape;4494;p134"/>
            <p:cNvGrpSpPr/>
            <p:nvPr/>
          </p:nvGrpSpPr>
          <p:grpSpPr>
            <a:xfrm>
              <a:off x="3074175" y="1629813"/>
              <a:ext cx="3278250" cy="2971925"/>
              <a:chOff x="4572000" y="1038575"/>
              <a:chExt cx="3278250" cy="2971925"/>
            </a:xfrm>
          </p:grpSpPr>
          <p:sp>
            <p:nvSpPr>
              <p:cNvPr id="4495" name="Google Shape;4495;p134"/>
              <p:cNvSpPr/>
              <p:nvPr/>
            </p:nvSpPr>
            <p:spPr>
              <a:xfrm>
                <a:off x="4762775" y="2642400"/>
                <a:ext cx="30027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BERT</a:t>
                </a:r>
                <a:endParaRPr/>
              </a:p>
            </p:txBody>
          </p:sp>
          <p:sp>
            <p:nvSpPr>
              <p:cNvPr id="4496" name="Google Shape;4496;p134"/>
              <p:cNvSpPr/>
              <p:nvPr/>
            </p:nvSpPr>
            <p:spPr>
              <a:xfrm>
                <a:off x="5610575" y="1516000"/>
                <a:ext cx="13071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EAD1D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Classifier</a:t>
                </a:r>
                <a:endParaRPr/>
              </a:p>
            </p:txBody>
          </p:sp>
          <p:sp>
            <p:nvSpPr>
              <p:cNvPr id="4491" name="Google Shape;4491;p134"/>
              <p:cNvSpPr txBox="1"/>
              <p:nvPr/>
            </p:nvSpPr>
            <p:spPr>
              <a:xfrm>
                <a:off x="457200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Query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97" name="Google Shape;4497;p134"/>
              <p:cNvSpPr txBox="1"/>
              <p:nvPr/>
            </p:nvSpPr>
            <p:spPr>
              <a:xfrm>
                <a:off x="607695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Sentence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498" name="Google Shape;4498;p134"/>
              <p:cNvCxnSpPr>
                <a:stCxn id="4497" idx="0"/>
              </p:cNvCxnSpPr>
              <p:nvPr/>
            </p:nvCxnSpPr>
            <p:spPr>
              <a:xfrm rot="10800000">
                <a:off x="6960000" y="3391300"/>
                <a:ext cx="3600" cy="21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499" name="Google Shape;4499;p134"/>
              <p:cNvCxnSpPr>
                <a:stCxn id="4495" idx="0"/>
                <a:endCxn id="4496" idx="2"/>
              </p:cNvCxnSpPr>
              <p:nvPr/>
            </p:nvCxnSpPr>
            <p:spPr>
              <a:xfrm rot="10800000">
                <a:off x="6264125" y="2257800"/>
                <a:ext cx="0" cy="38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00" name="Google Shape;4500;p134"/>
              <p:cNvSpPr txBox="1"/>
              <p:nvPr/>
            </p:nvSpPr>
            <p:spPr>
              <a:xfrm>
                <a:off x="5864950" y="1038575"/>
                <a:ext cx="833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0…1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01" name="Google Shape;4501;p134"/>
              <p:cNvSpPr txBox="1"/>
              <p:nvPr/>
            </p:nvSpPr>
            <p:spPr>
              <a:xfrm>
                <a:off x="5864950" y="3610300"/>
                <a:ext cx="62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9E9E9E"/>
                    </a:solidFill>
                    <a:latin typeface="Lato"/>
                    <a:ea typeface="Lato"/>
                    <a:cs typeface="Lato"/>
                    <a:sym typeface="Lato"/>
                  </a:rPr>
                  <a:t>[SEP]</a:t>
                </a:r>
                <a:endParaRPr>
                  <a:solidFill>
                    <a:srgbClr val="9E9E9E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02" name="Google Shape;4502;p134"/>
            <p:cNvGrpSpPr/>
            <p:nvPr/>
          </p:nvGrpSpPr>
          <p:grpSpPr>
            <a:xfrm>
              <a:off x="3290150" y="1426738"/>
              <a:ext cx="3278250" cy="2971925"/>
              <a:chOff x="4572000" y="1038575"/>
              <a:chExt cx="3278250" cy="2971925"/>
            </a:xfrm>
          </p:grpSpPr>
          <p:sp>
            <p:nvSpPr>
              <p:cNvPr id="4503" name="Google Shape;4503;p134"/>
              <p:cNvSpPr/>
              <p:nvPr/>
            </p:nvSpPr>
            <p:spPr>
              <a:xfrm>
                <a:off x="4762775" y="2642400"/>
                <a:ext cx="30027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BERT</a:t>
                </a:r>
                <a:endParaRPr/>
              </a:p>
            </p:txBody>
          </p:sp>
          <p:sp>
            <p:nvSpPr>
              <p:cNvPr id="4504" name="Google Shape;4504;p134"/>
              <p:cNvSpPr/>
              <p:nvPr/>
            </p:nvSpPr>
            <p:spPr>
              <a:xfrm>
                <a:off x="5610575" y="1516000"/>
                <a:ext cx="13071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Classifier</a:t>
                </a:r>
                <a:endParaRPr/>
              </a:p>
            </p:txBody>
          </p:sp>
          <p:sp>
            <p:nvSpPr>
              <p:cNvPr id="4505" name="Google Shape;4505;p134"/>
              <p:cNvSpPr txBox="1"/>
              <p:nvPr/>
            </p:nvSpPr>
            <p:spPr>
              <a:xfrm>
                <a:off x="457200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Query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06" name="Google Shape;4506;p134"/>
              <p:cNvSpPr txBox="1"/>
              <p:nvPr/>
            </p:nvSpPr>
            <p:spPr>
              <a:xfrm>
                <a:off x="607695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Sentence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07" name="Google Shape;4507;p134"/>
              <p:cNvCxnSpPr>
                <a:stCxn id="4506" idx="0"/>
              </p:cNvCxnSpPr>
              <p:nvPr/>
            </p:nvCxnSpPr>
            <p:spPr>
              <a:xfrm rot="10800000">
                <a:off x="6960000" y="3391300"/>
                <a:ext cx="3600" cy="21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08" name="Google Shape;4508;p134"/>
              <p:cNvCxnSpPr>
                <a:stCxn id="4503" idx="0"/>
                <a:endCxn id="4504" idx="2"/>
              </p:cNvCxnSpPr>
              <p:nvPr/>
            </p:nvCxnSpPr>
            <p:spPr>
              <a:xfrm rot="10800000">
                <a:off x="6264125" y="2257800"/>
                <a:ext cx="0" cy="38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09" name="Google Shape;4509;p134"/>
              <p:cNvSpPr txBox="1"/>
              <p:nvPr/>
            </p:nvSpPr>
            <p:spPr>
              <a:xfrm>
                <a:off x="5864950" y="1038575"/>
                <a:ext cx="833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0…1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10" name="Google Shape;4510;p134"/>
              <p:cNvSpPr txBox="1"/>
              <p:nvPr/>
            </p:nvSpPr>
            <p:spPr>
              <a:xfrm>
                <a:off x="5864950" y="3610300"/>
                <a:ext cx="62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9E9E9E"/>
                    </a:solidFill>
                    <a:latin typeface="Lato"/>
                    <a:ea typeface="Lato"/>
                    <a:cs typeface="Lato"/>
                    <a:sym typeface="Lato"/>
                  </a:rPr>
                  <a:t>[SEP]</a:t>
                </a:r>
                <a:endParaRPr>
                  <a:solidFill>
                    <a:srgbClr val="9E9E9E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11" name="Google Shape;4511;p134"/>
            <p:cNvGrpSpPr/>
            <p:nvPr/>
          </p:nvGrpSpPr>
          <p:grpSpPr>
            <a:xfrm>
              <a:off x="3484975" y="1229613"/>
              <a:ext cx="3278250" cy="2971925"/>
              <a:chOff x="4572000" y="1038575"/>
              <a:chExt cx="3278250" cy="2971925"/>
            </a:xfrm>
          </p:grpSpPr>
          <p:sp>
            <p:nvSpPr>
              <p:cNvPr id="4512" name="Google Shape;4512;p134"/>
              <p:cNvSpPr/>
              <p:nvPr/>
            </p:nvSpPr>
            <p:spPr>
              <a:xfrm>
                <a:off x="4762775" y="2642400"/>
                <a:ext cx="30027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BERT</a:t>
                </a:r>
                <a:endParaRPr/>
              </a:p>
            </p:txBody>
          </p:sp>
          <p:sp>
            <p:nvSpPr>
              <p:cNvPr id="4513" name="Google Shape;4513;p134"/>
              <p:cNvSpPr/>
              <p:nvPr/>
            </p:nvSpPr>
            <p:spPr>
              <a:xfrm>
                <a:off x="5610575" y="1516000"/>
                <a:ext cx="1307100" cy="741900"/>
              </a:xfrm>
              <a:prstGeom prst="roundRect">
                <a:avLst>
                  <a:gd fmla="val 16667" name="adj"/>
                </a:avLst>
              </a:prstGeom>
              <a:solidFill>
                <a:srgbClr val="D5A6BD"/>
              </a:solidFill>
              <a:ln cap="flat" cmpd="sng" w="9525">
                <a:solidFill>
                  <a:srgbClr val="D9D2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Classifier</a:t>
                </a:r>
                <a:endParaRPr/>
              </a:p>
            </p:txBody>
          </p:sp>
          <p:sp>
            <p:nvSpPr>
              <p:cNvPr id="4514" name="Google Shape;4514;p134"/>
              <p:cNvSpPr txBox="1"/>
              <p:nvPr/>
            </p:nvSpPr>
            <p:spPr>
              <a:xfrm>
                <a:off x="457200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Query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15" name="Google Shape;4515;p134"/>
              <p:cNvSpPr txBox="1"/>
              <p:nvPr/>
            </p:nvSpPr>
            <p:spPr>
              <a:xfrm>
                <a:off x="6076950" y="3610300"/>
                <a:ext cx="1773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Sentence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16" name="Google Shape;4516;p134"/>
              <p:cNvCxnSpPr>
                <a:stCxn id="4515" idx="0"/>
              </p:cNvCxnSpPr>
              <p:nvPr/>
            </p:nvCxnSpPr>
            <p:spPr>
              <a:xfrm rot="10800000">
                <a:off x="6960000" y="3391300"/>
                <a:ext cx="3600" cy="21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17" name="Google Shape;4517;p134"/>
              <p:cNvCxnSpPr>
                <a:stCxn id="4512" idx="0"/>
                <a:endCxn id="4513" idx="2"/>
              </p:cNvCxnSpPr>
              <p:nvPr/>
            </p:nvCxnSpPr>
            <p:spPr>
              <a:xfrm rot="10800000">
                <a:off x="6264125" y="2257800"/>
                <a:ext cx="0" cy="38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518" name="Google Shape;4518;p134"/>
              <p:cNvSpPr txBox="1"/>
              <p:nvPr/>
            </p:nvSpPr>
            <p:spPr>
              <a:xfrm>
                <a:off x="5864950" y="1038575"/>
                <a:ext cx="833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0…1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19" name="Google Shape;4519;p134"/>
              <p:cNvSpPr txBox="1"/>
              <p:nvPr/>
            </p:nvSpPr>
            <p:spPr>
              <a:xfrm>
                <a:off x="5864950" y="3610300"/>
                <a:ext cx="62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9E9E9E"/>
                    </a:solidFill>
                    <a:latin typeface="Lato"/>
                    <a:ea typeface="Lato"/>
                    <a:cs typeface="Lato"/>
                    <a:sym typeface="Lato"/>
                  </a:rPr>
                  <a:t>[SEP]</a:t>
                </a:r>
                <a:endParaRPr>
                  <a:solidFill>
                    <a:srgbClr val="9E9E9E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cxnSp>
        <p:nvCxnSpPr>
          <p:cNvPr id="4520" name="Google Shape;4520;p134"/>
          <p:cNvCxnSpPr>
            <a:stCxn id="4518" idx="3"/>
            <a:endCxn id="4521" idx="1"/>
          </p:cNvCxnSpPr>
          <p:nvPr/>
        </p:nvCxnSpPr>
        <p:spPr>
          <a:xfrm>
            <a:off x="6388800" y="1238338"/>
            <a:ext cx="69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1" name="Google Shape;4521;p134"/>
          <p:cNvSpPr txBox="1"/>
          <p:nvPr/>
        </p:nvSpPr>
        <p:spPr>
          <a:xfrm>
            <a:off x="7086425" y="1038250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22" name="Google Shape;4522;p134"/>
          <p:cNvCxnSpPr/>
          <p:nvPr/>
        </p:nvCxnSpPr>
        <p:spPr>
          <a:xfrm rot="10800000">
            <a:off x="5142225" y="3387938"/>
            <a:ext cx="3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3" name="Google Shape;4523;p134"/>
          <p:cNvCxnSpPr/>
          <p:nvPr/>
        </p:nvCxnSpPr>
        <p:spPr>
          <a:xfrm rot="10800000">
            <a:off x="4920150" y="3572163"/>
            <a:ext cx="3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7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135"/>
          <p:cNvSpPr/>
          <p:nvPr/>
        </p:nvSpPr>
        <p:spPr>
          <a:xfrm>
            <a:off x="162225" y="1291975"/>
            <a:ext cx="1843200" cy="15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accent2"/>
                </a:solidFill>
              </a:rPr>
              <a:t>____________</a:t>
            </a:r>
            <a:endParaRPr b="1" sz="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H@n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Picking top n passages for the given query, from bi-encoder model.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Here all context spans are encoded and stored in memory, So when a query is made it is encode and compared with all the context spans to get the top k ones which later feed into cross-encoder along with the query. 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4529" name="Google Shape;4529;p135"/>
          <p:cNvSpPr txBox="1"/>
          <p:nvPr>
            <p:ph type="title"/>
          </p:nvPr>
        </p:nvSpPr>
        <p:spPr>
          <a:xfrm>
            <a:off x="0" y="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Modified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30" name="Google Shape;4530;p135"/>
          <p:cNvSpPr/>
          <p:nvPr/>
        </p:nvSpPr>
        <p:spPr>
          <a:xfrm>
            <a:off x="2339400" y="2965250"/>
            <a:ext cx="3002700" cy="741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Like Model</a:t>
            </a:r>
            <a:endParaRPr/>
          </a:p>
        </p:txBody>
      </p:sp>
      <p:sp>
        <p:nvSpPr>
          <p:cNvPr id="4531" name="Google Shape;4531;p135"/>
          <p:cNvSpPr txBox="1"/>
          <p:nvPr/>
        </p:nvSpPr>
        <p:spPr>
          <a:xfrm>
            <a:off x="2954100" y="3921200"/>
            <a:ext cx="17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32" name="Google Shape;4532;p135"/>
          <p:cNvCxnSpPr>
            <a:stCxn id="4531" idx="0"/>
          </p:cNvCxnSpPr>
          <p:nvPr/>
        </p:nvCxnSpPr>
        <p:spPr>
          <a:xfrm flipH="1" rot="10800000">
            <a:off x="3840750" y="3702200"/>
            <a:ext cx="3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3" name="Google Shape;4533;p135"/>
          <p:cNvCxnSpPr>
            <a:stCxn id="4530" idx="0"/>
          </p:cNvCxnSpPr>
          <p:nvPr/>
        </p:nvCxnSpPr>
        <p:spPr>
          <a:xfrm rot="10800000">
            <a:off x="3840750" y="25806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4" name="Google Shape;4534;p135"/>
          <p:cNvSpPr/>
          <p:nvPr/>
        </p:nvSpPr>
        <p:spPr>
          <a:xfrm>
            <a:off x="5681250" y="2965250"/>
            <a:ext cx="3002700" cy="741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Like Model</a:t>
            </a:r>
            <a:endParaRPr/>
          </a:p>
        </p:txBody>
      </p:sp>
      <p:sp>
        <p:nvSpPr>
          <p:cNvPr id="4535" name="Google Shape;4535;p135"/>
          <p:cNvSpPr txBox="1"/>
          <p:nvPr/>
        </p:nvSpPr>
        <p:spPr>
          <a:xfrm>
            <a:off x="6295950" y="3921200"/>
            <a:ext cx="17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36" name="Google Shape;4536;p135"/>
          <p:cNvCxnSpPr>
            <a:stCxn id="4535" idx="0"/>
          </p:cNvCxnSpPr>
          <p:nvPr/>
        </p:nvCxnSpPr>
        <p:spPr>
          <a:xfrm flipH="1" rot="10800000">
            <a:off x="7182600" y="3702200"/>
            <a:ext cx="36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7" name="Google Shape;4537;p135"/>
          <p:cNvCxnSpPr>
            <a:stCxn id="4534" idx="0"/>
          </p:cNvCxnSpPr>
          <p:nvPr/>
        </p:nvCxnSpPr>
        <p:spPr>
          <a:xfrm rot="10800000">
            <a:off x="7182600" y="2580650"/>
            <a:ext cx="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538" name="Google Shape;4538;p135"/>
          <p:cNvGraphicFramePr/>
          <p:nvPr/>
        </p:nvGraphicFramePr>
        <p:xfrm>
          <a:off x="2416338" y="222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406975"/>
                <a:gridCol w="406975"/>
                <a:gridCol w="406975"/>
                <a:gridCol w="406975"/>
                <a:gridCol w="406975"/>
                <a:gridCol w="406975"/>
                <a:gridCol w="406975"/>
              </a:tblGrid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39" name="Google Shape;4539;p135"/>
          <p:cNvGraphicFramePr/>
          <p:nvPr/>
        </p:nvGraphicFramePr>
        <p:xfrm>
          <a:off x="5758175" y="222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406975"/>
                <a:gridCol w="406975"/>
                <a:gridCol w="406975"/>
                <a:gridCol w="406975"/>
                <a:gridCol w="406975"/>
                <a:gridCol w="406975"/>
                <a:gridCol w="406975"/>
              </a:tblGrid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540" name="Google Shape;4540;p135"/>
          <p:cNvCxnSpPr>
            <a:endCxn id="4541" idx="1"/>
          </p:cNvCxnSpPr>
          <p:nvPr/>
        </p:nvCxnSpPr>
        <p:spPr>
          <a:xfrm flipH="1" rot="10800000">
            <a:off x="3553800" y="948975"/>
            <a:ext cx="1304400" cy="12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2" name="Google Shape;4542;p135"/>
          <p:cNvCxnSpPr>
            <a:endCxn id="4541" idx="3"/>
          </p:cNvCxnSpPr>
          <p:nvPr/>
        </p:nvCxnSpPr>
        <p:spPr>
          <a:xfrm rot="10800000">
            <a:off x="5663700" y="948975"/>
            <a:ext cx="1507500" cy="12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3" name="Google Shape;4543;p135"/>
          <p:cNvCxnSpPr>
            <a:stCxn id="4544" idx="0"/>
            <a:endCxn id="4545" idx="2"/>
          </p:cNvCxnSpPr>
          <p:nvPr/>
        </p:nvCxnSpPr>
        <p:spPr>
          <a:xfrm rot="10800000">
            <a:off x="5283900" y="748875"/>
            <a:ext cx="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5" name="Google Shape;4545;p135"/>
          <p:cNvSpPr txBox="1"/>
          <p:nvPr/>
        </p:nvSpPr>
        <p:spPr>
          <a:xfrm>
            <a:off x="4904100" y="3486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1" name="Google Shape;4541;p135"/>
          <p:cNvSpPr txBox="1"/>
          <p:nvPr/>
        </p:nvSpPr>
        <p:spPr>
          <a:xfrm>
            <a:off x="4858200" y="748875"/>
            <a:ext cx="8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F(a, 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6" name="Google Shape;4546;p135"/>
          <p:cNvSpPr txBox="1"/>
          <p:nvPr/>
        </p:nvSpPr>
        <p:spPr>
          <a:xfrm>
            <a:off x="5954400" y="348675"/>
            <a:ext cx="6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7" name="Google Shape;4547;p135"/>
          <p:cNvCxnSpPr>
            <a:stCxn id="4545" idx="3"/>
            <a:endCxn id="4546" idx="1"/>
          </p:cNvCxnSpPr>
          <p:nvPr/>
        </p:nvCxnSpPr>
        <p:spPr>
          <a:xfrm>
            <a:off x="5663700" y="548775"/>
            <a:ext cx="2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8" name="Google Shape;4548;p135"/>
          <p:cNvSpPr txBox="1"/>
          <p:nvPr/>
        </p:nvSpPr>
        <p:spPr>
          <a:xfrm>
            <a:off x="6928200" y="348675"/>
            <a:ext cx="5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9" name="Google Shape;4549;p135"/>
          <p:cNvSpPr txBox="1"/>
          <p:nvPr/>
        </p:nvSpPr>
        <p:spPr>
          <a:xfrm>
            <a:off x="7812900" y="348675"/>
            <a:ext cx="7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50" name="Google Shape;4550;p135"/>
          <p:cNvCxnSpPr>
            <a:stCxn id="4546" idx="3"/>
            <a:endCxn id="4548" idx="1"/>
          </p:cNvCxnSpPr>
          <p:nvPr/>
        </p:nvCxnSpPr>
        <p:spPr>
          <a:xfrm>
            <a:off x="6637500" y="548775"/>
            <a:ext cx="2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1" name="Google Shape;4551;p135"/>
          <p:cNvCxnSpPr>
            <a:stCxn id="4548" idx="3"/>
            <a:endCxn id="4549" idx="1"/>
          </p:cNvCxnSpPr>
          <p:nvPr/>
        </p:nvCxnSpPr>
        <p:spPr>
          <a:xfrm>
            <a:off x="7522200" y="548775"/>
            <a:ext cx="2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2" name="Google Shape;4552;p135"/>
          <p:cNvSpPr txBox="1"/>
          <p:nvPr/>
        </p:nvSpPr>
        <p:spPr>
          <a:xfrm>
            <a:off x="6690800" y="4712525"/>
            <a:ext cx="15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Offline Indexing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3" name="Google Shape;4553;p135"/>
          <p:cNvSpPr/>
          <p:nvPr/>
        </p:nvSpPr>
        <p:spPr>
          <a:xfrm>
            <a:off x="5419050" y="1575550"/>
            <a:ext cx="3631500" cy="305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136"/>
          <p:cNvSpPr txBox="1"/>
          <p:nvPr>
            <p:ph type="title"/>
          </p:nvPr>
        </p:nvSpPr>
        <p:spPr>
          <a:xfrm>
            <a:off x="128550" y="224975"/>
            <a:ext cx="76884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40">
                <a:solidFill>
                  <a:srgbClr val="FFF2CC"/>
                </a:solidFill>
              </a:rPr>
              <a:t>Results and Discussion</a:t>
            </a:r>
            <a:endParaRPr sz="404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137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Compared to SOTAs from KILT(HotpotQA)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64" name="Google Shape;4564;p137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FiD-Light (40 passages)(2023)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(11B)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53.85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42.52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/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SEAL (generative)(2021)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(11B)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51.44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40.46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 with RS (200 passages)(2022)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(11B)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50.15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39.05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BART + DPR (100 passages)(2021)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41.56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31.77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RAG (100 passages)(2021)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(&gt;3B)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36.03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26.97</a:t>
                      </a:r>
                      <a:endParaRPr sz="1600">
                        <a:solidFill>
                          <a:schemeClr val="accen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(25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48.66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38.92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138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Pre-trained vs 10 vs 25 passages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70" name="Google Shape;4570;p138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FiD-eff 32 without conv(25 passages)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(220M)(FiD-NQ weights)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18.24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11.51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FiD-eff 64 without conv(25 passages)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(220M)(</a:t>
                      </a: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FiD-NQ </a:t>
                      </a:r>
                      <a:r>
                        <a:rPr lang="en" sz="1100">
                          <a:solidFill>
                            <a:srgbClr val="C27BA0"/>
                          </a:solidFill>
                        </a:rPr>
                        <a:t>weights)</a:t>
                      </a:r>
                      <a:endParaRPr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30.35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21.13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(10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44.66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33.58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FiD-eff with conv (25 passages)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27BA0"/>
                          </a:solidFill>
                        </a:rPr>
                        <a:t>(220M) (Ours)</a:t>
                      </a:r>
                      <a:endParaRPr b="1" sz="1100"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48.73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38.92</a:t>
                      </a:r>
                      <a:endParaRPr b="1"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139"/>
          <p:cNvSpPr txBox="1"/>
          <p:nvPr>
            <p:ph type="title"/>
          </p:nvPr>
        </p:nvSpPr>
        <p:spPr>
          <a:xfrm>
            <a:off x="647800" y="472025"/>
            <a:ext cx="76884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FiD-eff with conv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On different types of questions (10 Passages)</a:t>
            </a:r>
            <a:endParaRPr sz="1600">
              <a:solidFill>
                <a:schemeClr val="accent2"/>
              </a:solidFill>
            </a:endParaRPr>
          </a:p>
        </p:txBody>
      </p:sp>
      <p:graphicFrame>
        <p:nvGraphicFramePr>
          <p:cNvPr id="4576" name="Google Shape;4576;p139"/>
          <p:cNvGraphicFramePr/>
          <p:nvPr/>
        </p:nvGraphicFramePr>
        <p:xfrm>
          <a:off x="689188" y="14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{7CC1ED31-220E-44F2-8742-41BDD5B613F2}</a:tableStyleId>
              </a:tblPr>
              <a:tblGrid>
                <a:gridCol w="2704725"/>
                <a:gridCol w="2472375"/>
                <a:gridCol w="2588525"/>
              </a:tblGrid>
              <a:tr h="51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F1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EM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Bridge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62.22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56.56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Comparison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40.25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27.80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27BA0"/>
                          </a:solidFill>
                        </a:rPr>
                        <a:t>Overall</a:t>
                      </a:r>
                      <a:endParaRPr>
                        <a:solidFill>
                          <a:srgbClr val="C27BA0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44.66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33.58</a:t>
                      </a:r>
                      <a:endParaRPr sz="1600"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